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5" r:id="rId5"/>
    <p:sldId id="272" r:id="rId6"/>
    <p:sldId id="264" r:id="rId7"/>
    <p:sldId id="263" r:id="rId8"/>
    <p:sldId id="268" r:id="rId9"/>
    <p:sldId id="269" r:id="rId10"/>
    <p:sldId id="262" r:id="rId11"/>
    <p:sldId id="261" r:id="rId12"/>
    <p:sldId id="267" r:id="rId13"/>
    <p:sldId id="277" r:id="rId14"/>
    <p:sldId id="271" r:id="rId15"/>
    <p:sldId id="270" r:id="rId16"/>
    <p:sldId id="260" r:id="rId17"/>
    <p:sldId id="276" r:id="rId18"/>
    <p:sldId id="278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Čiček" initials="MČ" lastIdx="1" clrIdx="0">
    <p:extLst>
      <p:ext uri="{19B8F6BF-5375-455C-9EA6-DF929625EA0E}">
        <p15:presenceInfo xmlns:p15="http://schemas.microsoft.com/office/powerpoint/2012/main" userId="S::martina.cicek@skole.hr::b5219a5a-e213-4464-994c-ec84cc4d5d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7637D-BECE-4750-AF18-007DED006FA7}" type="doc">
      <dgm:prSet loTypeId="urn:microsoft.com/office/officeart/2005/8/layout/pList2" loCatId="list" qsTypeId="urn:microsoft.com/office/officeart/2005/8/quickstyle/simple2" qsCatId="simple" csTypeId="urn:microsoft.com/office/officeart/2005/8/colors/colorful4" csCatId="colorful" phldr="1"/>
      <dgm:spPr/>
    </dgm:pt>
    <dgm:pt modelId="{60461B9A-D8F2-4680-96DB-B2DFD640E7E9}">
      <dgm:prSet phldrT="[Tekst]"/>
      <dgm:spPr/>
      <dgm:t>
        <a:bodyPr/>
        <a:lstStyle/>
        <a:p>
          <a:r>
            <a:rPr lang="hr-HR"/>
            <a:t>Koja je uloga živčanog sustava čovjeka?</a:t>
          </a:r>
          <a:endParaRPr lang="hr-HR" dirty="0"/>
        </a:p>
      </dgm:t>
    </dgm:pt>
    <dgm:pt modelId="{0B033AD7-D1DD-4628-9195-1D8446B5E36F}" type="parTrans" cxnId="{EC555A61-5979-4D20-9497-3BA48A27B892}">
      <dgm:prSet/>
      <dgm:spPr/>
      <dgm:t>
        <a:bodyPr/>
        <a:lstStyle/>
        <a:p>
          <a:endParaRPr lang="hr-HR"/>
        </a:p>
      </dgm:t>
    </dgm:pt>
    <dgm:pt modelId="{773AD8F4-A343-42E1-B9B7-322CA23A7301}" type="sibTrans" cxnId="{EC555A61-5979-4D20-9497-3BA48A27B892}">
      <dgm:prSet/>
      <dgm:spPr/>
      <dgm:t>
        <a:bodyPr/>
        <a:lstStyle/>
        <a:p>
          <a:endParaRPr lang="hr-HR"/>
        </a:p>
      </dgm:t>
    </dgm:pt>
    <dgm:pt modelId="{63B4CB2A-875F-4C64-8FA4-3929BEF17756}">
      <dgm:prSet phldrT="[Tekst]"/>
      <dgm:spPr/>
      <dgm:t>
        <a:bodyPr/>
        <a:lstStyle/>
        <a:p>
          <a:r>
            <a:rPr lang="hr-HR"/>
            <a:t>Opiši građu živčane stanice.</a:t>
          </a:r>
          <a:endParaRPr lang="hr-HR" dirty="0"/>
        </a:p>
      </dgm:t>
    </dgm:pt>
    <dgm:pt modelId="{03E47F05-070C-4FF9-A62B-116FDA223E33}" type="parTrans" cxnId="{998CBD0C-75C7-465E-A382-FD185557580C}">
      <dgm:prSet/>
      <dgm:spPr/>
      <dgm:t>
        <a:bodyPr/>
        <a:lstStyle/>
        <a:p>
          <a:endParaRPr lang="hr-HR"/>
        </a:p>
      </dgm:t>
    </dgm:pt>
    <dgm:pt modelId="{8C181494-8665-49A5-83B5-194E50A7D4FF}" type="sibTrans" cxnId="{998CBD0C-75C7-465E-A382-FD185557580C}">
      <dgm:prSet/>
      <dgm:spPr/>
      <dgm:t>
        <a:bodyPr/>
        <a:lstStyle/>
        <a:p>
          <a:endParaRPr lang="hr-HR"/>
        </a:p>
      </dgm:t>
    </dgm:pt>
    <dgm:pt modelId="{71D1880F-3F96-47CE-8494-4D05EE54CFD8}">
      <dgm:prSet phldrT="[Tekst]"/>
      <dgm:spPr/>
      <dgm:t>
        <a:bodyPr/>
        <a:lstStyle/>
        <a:p>
          <a:r>
            <a:rPr lang="hr-HR"/>
            <a:t>Navedi uloge pojedinih dijelova središnjeg živčanog sustava.</a:t>
          </a:r>
          <a:endParaRPr lang="hr-HR" dirty="0"/>
        </a:p>
      </dgm:t>
    </dgm:pt>
    <dgm:pt modelId="{0F917015-9353-4D61-B4A2-5892094390CC}" type="parTrans" cxnId="{80F912E2-F4A2-488E-A21B-FC810EA43E19}">
      <dgm:prSet/>
      <dgm:spPr/>
      <dgm:t>
        <a:bodyPr/>
        <a:lstStyle/>
        <a:p>
          <a:endParaRPr lang="hr-HR"/>
        </a:p>
      </dgm:t>
    </dgm:pt>
    <dgm:pt modelId="{29FEA1DD-8929-424C-865D-9F204379BE7C}" type="sibTrans" cxnId="{80F912E2-F4A2-488E-A21B-FC810EA43E19}">
      <dgm:prSet/>
      <dgm:spPr/>
      <dgm:t>
        <a:bodyPr/>
        <a:lstStyle/>
        <a:p>
          <a:endParaRPr lang="hr-HR"/>
        </a:p>
      </dgm:t>
    </dgm:pt>
    <dgm:pt modelId="{C862C5B2-F64D-42E8-8EC4-52E0D8472282}">
      <dgm:prSet/>
      <dgm:spPr/>
      <dgm:t>
        <a:bodyPr/>
        <a:lstStyle/>
        <a:p>
          <a:r>
            <a:rPr lang="hr-HR"/>
            <a:t>Na koji način nas refleksni pokreti mogu očuvati od mogućih ozljeda?</a:t>
          </a:r>
          <a:endParaRPr lang="hr-HR" dirty="0"/>
        </a:p>
      </dgm:t>
    </dgm:pt>
    <dgm:pt modelId="{64ACF31D-2E8E-433E-B2D5-3EF91656594D}" type="parTrans" cxnId="{55A23219-B0E6-41A7-8A16-2668D031BF6D}">
      <dgm:prSet/>
      <dgm:spPr/>
      <dgm:t>
        <a:bodyPr/>
        <a:lstStyle/>
        <a:p>
          <a:endParaRPr lang="hr-HR"/>
        </a:p>
      </dgm:t>
    </dgm:pt>
    <dgm:pt modelId="{2F8FB6F7-41AC-47A4-ABEA-25446698334E}" type="sibTrans" cxnId="{55A23219-B0E6-41A7-8A16-2668D031BF6D}">
      <dgm:prSet/>
      <dgm:spPr/>
      <dgm:t>
        <a:bodyPr/>
        <a:lstStyle/>
        <a:p>
          <a:endParaRPr lang="hr-HR"/>
        </a:p>
      </dgm:t>
    </dgm:pt>
    <dgm:pt modelId="{589D1458-B44D-46CA-A554-0A74A4887BE3}">
      <dgm:prSet/>
      <dgm:spPr/>
      <dgm:t>
        <a:bodyPr/>
        <a:lstStyle/>
        <a:p>
          <a:r>
            <a:rPr lang="hr-HR"/>
            <a:t>Opiši uzroke, simptome i liječenje  jedne od bolesti živčanog sustava. </a:t>
          </a:r>
          <a:endParaRPr lang="hr-HR" dirty="0"/>
        </a:p>
      </dgm:t>
    </dgm:pt>
    <dgm:pt modelId="{4F6221CB-ED77-4DE4-99A7-9C42E1B32B9D}" type="parTrans" cxnId="{E76C01F2-6CD4-49E2-AE02-AD08E51AD30C}">
      <dgm:prSet/>
      <dgm:spPr/>
      <dgm:t>
        <a:bodyPr/>
        <a:lstStyle/>
        <a:p>
          <a:endParaRPr lang="hr-HR"/>
        </a:p>
      </dgm:t>
    </dgm:pt>
    <dgm:pt modelId="{696B85BC-E454-44B0-A3C6-53072667F610}" type="sibTrans" cxnId="{E76C01F2-6CD4-49E2-AE02-AD08E51AD30C}">
      <dgm:prSet/>
      <dgm:spPr/>
      <dgm:t>
        <a:bodyPr/>
        <a:lstStyle/>
        <a:p>
          <a:endParaRPr lang="hr-HR"/>
        </a:p>
      </dgm:t>
    </dgm:pt>
    <dgm:pt modelId="{E08926C8-99B3-4247-AABC-5A76ED944A89}" type="pres">
      <dgm:prSet presAssocID="{E507637D-BECE-4750-AF18-007DED006FA7}" presName="Name0" presStyleCnt="0">
        <dgm:presLayoutVars>
          <dgm:dir/>
          <dgm:resizeHandles val="exact"/>
        </dgm:presLayoutVars>
      </dgm:prSet>
      <dgm:spPr/>
    </dgm:pt>
    <dgm:pt modelId="{D1247925-4B30-424E-849F-CBC6420481DF}" type="pres">
      <dgm:prSet presAssocID="{E507637D-BECE-4750-AF18-007DED006FA7}" presName="bkgdShp" presStyleLbl="alignAccFollowNode1" presStyleIdx="0" presStyleCnt="1"/>
      <dgm:spPr/>
    </dgm:pt>
    <dgm:pt modelId="{5D84A784-A16E-4FF0-929E-6B3C616BEB6D}" type="pres">
      <dgm:prSet presAssocID="{E507637D-BECE-4750-AF18-007DED006FA7}" presName="linComp" presStyleCnt="0"/>
      <dgm:spPr/>
    </dgm:pt>
    <dgm:pt modelId="{B016E8E9-F194-4889-A9AB-7CA363AB5DC1}" type="pres">
      <dgm:prSet presAssocID="{60461B9A-D8F2-4680-96DB-B2DFD640E7E9}" presName="compNode" presStyleCnt="0"/>
      <dgm:spPr/>
    </dgm:pt>
    <dgm:pt modelId="{3CE56938-0E80-4E17-8237-D40D0CE8F76C}" type="pres">
      <dgm:prSet presAssocID="{60461B9A-D8F2-4680-96DB-B2DFD640E7E9}" presName="node" presStyleLbl="node1" presStyleIdx="0" presStyleCnt="5">
        <dgm:presLayoutVars>
          <dgm:bulletEnabled val="1"/>
        </dgm:presLayoutVars>
      </dgm:prSet>
      <dgm:spPr/>
    </dgm:pt>
    <dgm:pt modelId="{FA870C07-0CE8-4086-AC06-5C9514FEF175}" type="pres">
      <dgm:prSet presAssocID="{60461B9A-D8F2-4680-96DB-B2DFD640E7E9}" presName="invisiNode" presStyleLbl="node1" presStyleIdx="0" presStyleCnt="5"/>
      <dgm:spPr/>
    </dgm:pt>
    <dgm:pt modelId="{F3DE0B23-91B2-4FC4-926B-8C75BADF43DB}" type="pres">
      <dgm:prSet presAssocID="{60461B9A-D8F2-4680-96DB-B2DFD640E7E9}" presName="imagNode" presStyleLbl="fgImgPlace1" presStyleIdx="0" presStyleCnt="5"/>
      <dgm:spPr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BBADE50-3032-47D0-A9A7-B2440BAE79E5}" type="pres">
      <dgm:prSet presAssocID="{773AD8F4-A343-42E1-B9B7-322CA23A7301}" presName="sibTrans" presStyleLbl="sibTrans2D1" presStyleIdx="0" presStyleCnt="0"/>
      <dgm:spPr/>
    </dgm:pt>
    <dgm:pt modelId="{23C4E556-259D-4F87-A8EF-ECB8E172CFFF}" type="pres">
      <dgm:prSet presAssocID="{63B4CB2A-875F-4C64-8FA4-3929BEF17756}" presName="compNode" presStyleCnt="0"/>
      <dgm:spPr/>
    </dgm:pt>
    <dgm:pt modelId="{E4C01FD2-6A17-433B-9563-DE0A7F01C686}" type="pres">
      <dgm:prSet presAssocID="{63B4CB2A-875F-4C64-8FA4-3929BEF17756}" presName="node" presStyleLbl="node1" presStyleIdx="1" presStyleCnt="5">
        <dgm:presLayoutVars>
          <dgm:bulletEnabled val="1"/>
        </dgm:presLayoutVars>
      </dgm:prSet>
      <dgm:spPr/>
    </dgm:pt>
    <dgm:pt modelId="{B0015214-6D19-4B80-8F0B-8FCD8B8C6D60}" type="pres">
      <dgm:prSet presAssocID="{63B4CB2A-875F-4C64-8FA4-3929BEF17756}" presName="invisiNode" presStyleLbl="node1" presStyleIdx="1" presStyleCnt="5"/>
      <dgm:spPr/>
    </dgm:pt>
    <dgm:pt modelId="{65124854-E0F9-4FD1-AA16-45000E7D8920}" type="pres">
      <dgm:prSet presAssocID="{63B4CB2A-875F-4C64-8FA4-3929BEF17756}" presName="imagNode" presStyleLbl="fgImgPlace1" presStyleIdx="1" presStyleCnt="5"/>
      <dgm:spPr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E2AFD9B5-B033-41E6-A86D-2A9C078430AC}" type="pres">
      <dgm:prSet presAssocID="{8C181494-8665-49A5-83B5-194E50A7D4FF}" presName="sibTrans" presStyleLbl="sibTrans2D1" presStyleIdx="0" presStyleCnt="0"/>
      <dgm:spPr/>
    </dgm:pt>
    <dgm:pt modelId="{102E00ED-A207-4F88-A144-D80C0940CB8B}" type="pres">
      <dgm:prSet presAssocID="{71D1880F-3F96-47CE-8494-4D05EE54CFD8}" presName="compNode" presStyleCnt="0"/>
      <dgm:spPr/>
    </dgm:pt>
    <dgm:pt modelId="{C3A8FC19-D5E2-446F-A8EB-B909FB2698B1}" type="pres">
      <dgm:prSet presAssocID="{71D1880F-3F96-47CE-8494-4D05EE54CFD8}" presName="node" presStyleLbl="node1" presStyleIdx="2" presStyleCnt="5">
        <dgm:presLayoutVars>
          <dgm:bulletEnabled val="1"/>
        </dgm:presLayoutVars>
      </dgm:prSet>
      <dgm:spPr/>
    </dgm:pt>
    <dgm:pt modelId="{AF82A45E-D756-468F-A4E5-44112E4D6F8D}" type="pres">
      <dgm:prSet presAssocID="{71D1880F-3F96-47CE-8494-4D05EE54CFD8}" presName="invisiNode" presStyleLbl="node1" presStyleIdx="2" presStyleCnt="5"/>
      <dgm:spPr/>
    </dgm:pt>
    <dgm:pt modelId="{D9CAD8C7-91AA-422B-8CD2-1D98E6F15907}" type="pres">
      <dgm:prSet presAssocID="{71D1880F-3F96-47CE-8494-4D05EE54CFD8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E843D26-791E-4D3E-9859-160186244C2C}" type="pres">
      <dgm:prSet presAssocID="{29FEA1DD-8929-424C-865D-9F204379BE7C}" presName="sibTrans" presStyleLbl="sibTrans2D1" presStyleIdx="0" presStyleCnt="0"/>
      <dgm:spPr/>
    </dgm:pt>
    <dgm:pt modelId="{026C576F-6B5A-496C-892C-65A2CEB3AB3C}" type="pres">
      <dgm:prSet presAssocID="{C862C5B2-F64D-42E8-8EC4-52E0D8472282}" presName="compNode" presStyleCnt="0"/>
      <dgm:spPr/>
    </dgm:pt>
    <dgm:pt modelId="{CB7750BB-B13D-4E42-B062-AA59B4195F8D}" type="pres">
      <dgm:prSet presAssocID="{C862C5B2-F64D-42E8-8EC4-52E0D8472282}" presName="node" presStyleLbl="node1" presStyleIdx="3" presStyleCnt="5">
        <dgm:presLayoutVars>
          <dgm:bulletEnabled val="1"/>
        </dgm:presLayoutVars>
      </dgm:prSet>
      <dgm:spPr/>
    </dgm:pt>
    <dgm:pt modelId="{1952F520-F7CD-477C-90BF-CA6A2F44E836}" type="pres">
      <dgm:prSet presAssocID="{C862C5B2-F64D-42E8-8EC4-52E0D8472282}" presName="invisiNode" presStyleLbl="node1" presStyleIdx="3" presStyleCnt="5"/>
      <dgm:spPr/>
    </dgm:pt>
    <dgm:pt modelId="{8F275F4B-8097-490D-A035-A067FBF75379}" type="pres">
      <dgm:prSet presAssocID="{C862C5B2-F64D-42E8-8EC4-52E0D8472282}" presName="imagNode" presStyleLbl="fgImgPlace1" presStyleIdx="3" presStyleCnt="5"/>
      <dgm:spPr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8A06CFDE-E03B-48BA-88C1-86DD92673AA3}" type="pres">
      <dgm:prSet presAssocID="{2F8FB6F7-41AC-47A4-ABEA-25446698334E}" presName="sibTrans" presStyleLbl="sibTrans2D1" presStyleIdx="0" presStyleCnt="0"/>
      <dgm:spPr/>
    </dgm:pt>
    <dgm:pt modelId="{F5BC8708-934F-4ED0-A8C6-2FAEF2119592}" type="pres">
      <dgm:prSet presAssocID="{589D1458-B44D-46CA-A554-0A74A4887BE3}" presName="compNode" presStyleCnt="0"/>
      <dgm:spPr/>
    </dgm:pt>
    <dgm:pt modelId="{E93D8607-2C2A-4C51-A92D-F2E40B430EA0}" type="pres">
      <dgm:prSet presAssocID="{589D1458-B44D-46CA-A554-0A74A4887BE3}" presName="node" presStyleLbl="node1" presStyleIdx="4" presStyleCnt="5">
        <dgm:presLayoutVars>
          <dgm:bulletEnabled val="1"/>
        </dgm:presLayoutVars>
      </dgm:prSet>
      <dgm:spPr/>
    </dgm:pt>
    <dgm:pt modelId="{01BE6FC8-3C8B-4CD1-8DAC-A122742029CA}" type="pres">
      <dgm:prSet presAssocID="{589D1458-B44D-46CA-A554-0A74A4887BE3}" presName="invisiNode" presStyleLbl="node1" presStyleIdx="4" presStyleCnt="5"/>
      <dgm:spPr/>
    </dgm:pt>
    <dgm:pt modelId="{2D623AED-282B-4BC7-96A5-2474A453B9D1}" type="pres">
      <dgm:prSet presAssocID="{589D1458-B44D-46CA-A554-0A74A4887BE3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1BAC4509-AAED-4025-8298-CA33E6E35683}" type="presOf" srcId="{E507637D-BECE-4750-AF18-007DED006FA7}" destId="{E08926C8-99B3-4247-AABC-5A76ED944A89}" srcOrd="0" destOrd="0" presId="urn:microsoft.com/office/officeart/2005/8/layout/pList2"/>
    <dgm:cxn modelId="{998CBD0C-75C7-465E-A382-FD185557580C}" srcId="{E507637D-BECE-4750-AF18-007DED006FA7}" destId="{63B4CB2A-875F-4C64-8FA4-3929BEF17756}" srcOrd="1" destOrd="0" parTransId="{03E47F05-070C-4FF9-A62B-116FDA223E33}" sibTransId="{8C181494-8665-49A5-83B5-194E50A7D4FF}"/>
    <dgm:cxn modelId="{55A23219-B0E6-41A7-8A16-2668D031BF6D}" srcId="{E507637D-BECE-4750-AF18-007DED006FA7}" destId="{C862C5B2-F64D-42E8-8EC4-52E0D8472282}" srcOrd="3" destOrd="0" parTransId="{64ACF31D-2E8E-433E-B2D5-3EF91656594D}" sibTransId="{2F8FB6F7-41AC-47A4-ABEA-25446698334E}"/>
    <dgm:cxn modelId="{8774341F-D534-4B23-A3D3-9838D14D2355}" type="presOf" srcId="{63B4CB2A-875F-4C64-8FA4-3929BEF17756}" destId="{E4C01FD2-6A17-433B-9563-DE0A7F01C686}" srcOrd="0" destOrd="0" presId="urn:microsoft.com/office/officeart/2005/8/layout/pList2"/>
    <dgm:cxn modelId="{61EE401F-9B74-4896-B44C-E9B8335FD33A}" type="presOf" srcId="{2F8FB6F7-41AC-47A4-ABEA-25446698334E}" destId="{8A06CFDE-E03B-48BA-88C1-86DD92673AA3}" srcOrd="0" destOrd="0" presId="urn:microsoft.com/office/officeart/2005/8/layout/pList2"/>
    <dgm:cxn modelId="{B512CA2B-CE76-471B-AC16-4D76C305DF0A}" type="presOf" srcId="{773AD8F4-A343-42E1-B9B7-322CA23A7301}" destId="{7BBADE50-3032-47D0-A9A7-B2440BAE79E5}" srcOrd="0" destOrd="0" presId="urn:microsoft.com/office/officeart/2005/8/layout/pList2"/>
    <dgm:cxn modelId="{EC555A61-5979-4D20-9497-3BA48A27B892}" srcId="{E507637D-BECE-4750-AF18-007DED006FA7}" destId="{60461B9A-D8F2-4680-96DB-B2DFD640E7E9}" srcOrd="0" destOrd="0" parTransId="{0B033AD7-D1DD-4628-9195-1D8446B5E36F}" sibTransId="{773AD8F4-A343-42E1-B9B7-322CA23A7301}"/>
    <dgm:cxn modelId="{E6FC1B79-F1E1-4456-9311-8A2E4481250D}" type="presOf" srcId="{29FEA1DD-8929-424C-865D-9F204379BE7C}" destId="{7E843D26-791E-4D3E-9859-160186244C2C}" srcOrd="0" destOrd="0" presId="urn:microsoft.com/office/officeart/2005/8/layout/pList2"/>
    <dgm:cxn modelId="{B20D1286-7B63-4AD8-BA43-674E6440CE3E}" type="presOf" srcId="{8C181494-8665-49A5-83B5-194E50A7D4FF}" destId="{E2AFD9B5-B033-41E6-A86D-2A9C078430AC}" srcOrd="0" destOrd="0" presId="urn:microsoft.com/office/officeart/2005/8/layout/pList2"/>
    <dgm:cxn modelId="{F2BE84B0-A4F2-4A38-B857-B58B6E63C1F3}" type="presOf" srcId="{60461B9A-D8F2-4680-96DB-B2DFD640E7E9}" destId="{3CE56938-0E80-4E17-8237-D40D0CE8F76C}" srcOrd="0" destOrd="0" presId="urn:microsoft.com/office/officeart/2005/8/layout/pList2"/>
    <dgm:cxn modelId="{676176C7-8148-4E45-BBC0-1F9BE0843B63}" type="presOf" srcId="{589D1458-B44D-46CA-A554-0A74A4887BE3}" destId="{E93D8607-2C2A-4C51-A92D-F2E40B430EA0}" srcOrd="0" destOrd="0" presId="urn:microsoft.com/office/officeart/2005/8/layout/pList2"/>
    <dgm:cxn modelId="{DAC48BCC-A123-4450-874E-B772A17E216C}" type="presOf" srcId="{C862C5B2-F64D-42E8-8EC4-52E0D8472282}" destId="{CB7750BB-B13D-4E42-B062-AA59B4195F8D}" srcOrd="0" destOrd="0" presId="urn:microsoft.com/office/officeart/2005/8/layout/pList2"/>
    <dgm:cxn modelId="{CD438BDB-5EDF-4F2E-ABDA-B35BBE358790}" type="presOf" srcId="{71D1880F-3F96-47CE-8494-4D05EE54CFD8}" destId="{C3A8FC19-D5E2-446F-A8EB-B909FB2698B1}" srcOrd="0" destOrd="0" presId="urn:microsoft.com/office/officeart/2005/8/layout/pList2"/>
    <dgm:cxn modelId="{80F912E2-F4A2-488E-A21B-FC810EA43E19}" srcId="{E507637D-BECE-4750-AF18-007DED006FA7}" destId="{71D1880F-3F96-47CE-8494-4D05EE54CFD8}" srcOrd="2" destOrd="0" parTransId="{0F917015-9353-4D61-B4A2-5892094390CC}" sibTransId="{29FEA1DD-8929-424C-865D-9F204379BE7C}"/>
    <dgm:cxn modelId="{E76C01F2-6CD4-49E2-AE02-AD08E51AD30C}" srcId="{E507637D-BECE-4750-AF18-007DED006FA7}" destId="{589D1458-B44D-46CA-A554-0A74A4887BE3}" srcOrd="4" destOrd="0" parTransId="{4F6221CB-ED77-4DE4-99A7-9C42E1B32B9D}" sibTransId="{696B85BC-E454-44B0-A3C6-53072667F610}"/>
    <dgm:cxn modelId="{EE8798F9-641D-48D6-AA8F-B8006F513587}" type="presParOf" srcId="{E08926C8-99B3-4247-AABC-5A76ED944A89}" destId="{D1247925-4B30-424E-849F-CBC6420481DF}" srcOrd="0" destOrd="0" presId="urn:microsoft.com/office/officeart/2005/8/layout/pList2"/>
    <dgm:cxn modelId="{0C670FC1-6A52-44D5-AB57-88C859BC62AB}" type="presParOf" srcId="{E08926C8-99B3-4247-AABC-5A76ED944A89}" destId="{5D84A784-A16E-4FF0-929E-6B3C616BEB6D}" srcOrd="1" destOrd="0" presId="urn:microsoft.com/office/officeart/2005/8/layout/pList2"/>
    <dgm:cxn modelId="{4E4EC0EF-4D26-4338-8B48-7634FC772EFF}" type="presParOf" srcId="{5D84A784-A16E-4FF0-929E-6B3C616BEB6D}" destId="{B016E8E9-F194-4889-A9AB-7CA363AB5DC1}" srcOrd="0" destOrd="0" presId="urn:microsoft.com/office/officeart/2005/8/layout/pList2"/>
    <dgm:cxn modelId="{CBB2D86E-9136-4B98-8141-F594EB9F7F51}" type="presParOf" srcId="{B016E8E9-F194-4889-A9AB-7CA363AB5DC1}" destId="{3CE56938-0E80-4E17-8237-D40D0CE8F76C}" srcOrd="0" destOrd="0" presId="urn:microsoft.com/office/officeart/2005/8/layout/pList2"/>
    <dgm:cxn modelId="{84284892-2D4D-472C-B010-DE61246C76B3}" type="presParOf" srcId="{B016E8E9-F194-4889-A9AB-7CA363AB5DC1}" destId="{FA870C07-0CE8-4086-AC06-5C9514FEF175}" srcOrd="1" destOrd="0" presId="urn:microsoft.com/office/officeart/2005/8/layout/pList2"/>
    <dgm:cxn modelId="{004AA967-9A90-4248-8307-5C015DA4D0DB}" type="presParOf" srcId="{B016E8E9-F194-4889-A9AB-7CA363AB5DC1}" destId="{F3DE0B23-91B2-4FC4-926B-8C75BADF43DB}" srcOrd="2" destOrd="0" presId="urn:microsoft.com/office/officeart/2005/8/layout/pList2"/>
    <dgm:cxn modelId="{7BA2AFDF-8AD6-4EB1-BAB4-4280A3AC3A2F}" type="presParOf" srcId="{5D84A784-A16E-4FF0-929E-6B3C616BEB6D}" destId="{7BBADE50-3032-47D0-A9A7-B2440BAE79E5}" srcOrd="1" destOrd="0" presId="urn:microsoft.com/office/officeart/2005/8/layout/pList2"/>
    <dgm:cxn modelId="{2478FA04-F8E8-4070-99F5-BE092CA211CC}" type="presParOf" srcId="{5D84A784-A16E-4FF0-929E-6B3C616BEB6D}" destId="{23C4E556-259D-4F87-A8EF-ECB8E172CFFF}" srcOrd="2" destOrd="0" presId="urn:microsoft.com/office/officeart/2005/8/layout/pList2"/>
    <dgm:cxn modelId="{10398D78-4D76-47EF-9CD8-CB8F686A0F55}" type="presParOf" srcId="{23C4E556-259D-4F87-A8EF-ECB8E172CFFF}" destId="{E4C01FD2-6A17-433B-9563-DE0A7F01C686}" srcOrd="0" destOrd="0" presId="urn:microsoft.com/office/officeart/2005/8/layout/pList2"/>
    <dgm:cxn modelId="{C72F0595-6F2F-40CD-B933-FA441FC40153}" type="presParOf" srcId="{23C4E556-259D-4F87-A8EF-ECB8E172CFFF}" destId="{B0015214-6D19-4B80-8F0B-8FCD8B8C6D60}" srcOrd="1" destOrd="0" presId="urn:microsoft.com/office/officeart/2005/8/layout/pList2"/>
    <dgm:cxn modelId="{E8400B6B-58DA-448A-855E-3D6634057987}" type="presParOf" srcId="{23C4E556-259D-4F87-A8EF-ECB8E172CFFF}" destId="{65124854-E0F9-4FD1-AA16-45000E7D8920}" srcOrd="2" destOrd="0" presId="urn:microsoft.com/office/officeart/2005/8/layout/pList2"/>
    <dgm:cxn modelId="{A54DB79F-E5EE-40CB-AEBF-E498C876F655}" type="presParOf" srcId="{5D84A784-A16E-4FF0-929E-6B3C616BEB6D}" destId="{E2AFD9B5-B033-41E6-A86D-2A9C078430AC}" srcOrd="3" destOrd="0" presId="urn:microsoft.com/office/officeart/2005/8/layout/pList2"/>
    <dgm:cxn modelId="{B67FCC40-9EC3-4321-80F7-B2F552006C9D}" type="presParOf" srcId="{5D84A784-A16E-4FF0-929E-6B3C616BEB6D}" destId="{102E00ED-A207-4F88-A144-D80C0940CB8B}" srcOrd="4" destOrd="0" presId="urn:microsoft.com/office/officeart/2005/8/layout/pList2"/>
    <dgm:cxn modelId="{A35375D5-19FC-423E-A4BD-9E62AAE0A106}" type="presParOf" srcId="{102E00ED-A207-4F88-A144-D80C0940CB8B}" destId="{C3A8FC19-D5E2-446F-A8EB-B909FB2698B1}" srcOrd="0" destOrd="0" presId="urn:microsoft.com/office/officeart/2005/8/layout/pList2"/>
    <dgm:cxn modelId="{2ED9A41B-A50D-4618-A82D-9E44F6EF6FAE}" type="presParOf" srcId="{102E00ED-A207-4F88-A144-D80C0940CB8B}" destId="{AF82A45E-D756-468F-A4E5-44112E4D6F8D}" srcOrd="1" destOrd="0" presId="urn:microsoft.com/office/officeart/2005/8/layout/pList2"/>
    <dgm:cxn modelId="{35FBFEBF-0BDB-4516-8850-2FD5C68149DB}" type="presParOf" srcId="{102E00ED-A207-4F88-A144-D80C0940CB8B}" destId="{D9CAD8C7-91AA-422B-8CD2-1D98E6F15907}" srcOrd="2" destOrd="0" presId="urn:microsoft.com/office/officeart/2005/8/layout/pList2"/>
    <dgm:cxn modelId="{4FE84227-745C-4C8D-A78D-D5406501FAFC}" type="presParOf" srcId="{5D84A784-A16E-4FF0-929E-6B3C616BEB6D}" destId="{7E843D26-791E-4D3E-9859-160186244C2C}" srcOrd="5" destOrd="0" presId="urn:microsoft.com/office/officeart/2005/8/layout/pList2"/>
    <dgm:cxn modelId="{193E076D-8CCA-429C-BA54-BC4784EC89BC}" type="presParOf" srcId="{5D84A784-A16E-4FF0-929E-6B3C616BEB6D}" destId="{026C576F-6B5A-496C-892C-65A2CEB3AB3C}" srcOrd="6" destOrd="0" presId="urn:microsoft.com/office/officeart/2005/8/layout/pList2"/>
    <dgm:cxn modelId="{E2C481DE-0B7E-497A-A6F3-000743D853E8}" type="presParOf" srcId="{026C576F-6B5A-496C-892C-65A2CEB3AB3C}" destId="{CB7750BB-B13D-4E42-B062-AA59B4195F8D}" srcOrd="0" destOrd="0" presId="urn:microsoft.com/office/officeart/2005/8/layout/pList2"/>
    <dgm:cxn modelId="{6103C52E-5B36-4FC6-875B-7CF961F480B2}" type="presParOf" srcId="{026C576F-6B5A-496C-892C-65A2CEB3AB3C}" destId="{1952F520-F7CD-477C-90BF-CA6A2F44E836}" srcOrd="1" destOrd="0" presId="urn:microsoft.com/office/officeart/2005/8/layout/pList2"/>
    <dgm:cxn modelId="{C49D32A8-4B7B-45E3-B362-FEF593A4AE2A}" type="presParOf" srcId="{026C576F-6B5A-496C-892C-65A2CEB3AB3C}" destId="{8F275F4B-8097-490D-A035-A067FBF75379}" srcOrd="2" destOrd="0" presId="urn:microsoft.com/office/officeart/2005/8/layout/pList2"/>
    <dgm:cxn modelId="{48C40FC3-5D77-4DB3-962C-E78ADAFDFC70}" type="presParOf" srcId="{5D84A784-A16E-4FF0-929E-6B3C616BEB6D}" destId="{8A06CFDE-E03B-48BA-88C1-86DD92673AA3}" srcOrd="7" destOrd="0" presId="urn:microsoft.com/office/officeart/2005/8/layout/pList2"/>
    <dgm:cxn modelId="{F6A9C220-D3CD-41B3-A50E-984BB22821BA}" type="presParOf" srcId="{5D84A784-A16E-4FF0-929E-6B3C616BEB6D}" destId="{F5BC8708-934F-4ED0-A8C6-2FAEF2119592}" srcOrd="8" destOrd="0" presId="urn:microsoft.com/office/officeart/2005/8/layout/pList2"/>
    <dgm:cxn modelId="{D0388D54-673F-4215-ACBE-5B6C1391723F}" type="presParOf" srcId="{F5BC8708-934F-4ED0-A8C6-2FAEF2119592}" destId="{E93D8607-2C2A-4C51-A92D-F2E40B430EA0}" srcOrd="0" destOrd="0" presId="urn:microsoft.com/office/officeart/2005/8/layout/pList2"/>
    <dgm:cxn modelId="{88DC122E-BAED-4F64-AB4C-A075131D302E}" type="presParOf" srcId="{F5BC8708-934F-4ED0-A8C6-2FAEF2119592}" destId="{01BE6FC8-3C8B-4CD1-8DAC-A122742029CA}" srcOrd="1" destOrd="0" presId="urn:microsoft.com/office/officeart/2005/8/layout/pList2"/>
    <dgm:cxn modelId="{707752E2-4772-4959-9774-BABEA3A6F66E}" type="presParOf" srcId="{F5BC8708-934F-4ED0-A8C6-2FAEF2119592}" destId="{2D623AED-282B-4BC7-96A5-2474A453B9D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47925-4B30-424E-849F-CBC6420481DF}">
      <dsp:nvSpPr>
        <dsp:cNvPr id="0" name=""/>
        <dsp:cNvSpPr/>
      </dsp:nvSpPr>
      <dsp:spPr>
        <a:xfrm>
          <a:off x="0" y="0"/>
          <a:ext cx="9144000" cy="247413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E0B23-91B2-4FC4-926B-8C75BADF43DB}">
      <dsp:nvSpPr>
        <dsp:cNvPr id="0" name=""/>
        <dsp:cNvSpPr/>
      </dsp:nvSpPr>
      <dsp:spPr>
        <a:xfrm>
          <a:off x="277257" y="329884"/>
          <a:ext cx="1590645" cy="181436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E56938-0E80-4E17-8237-D40D0CE8F76C}">
      <dsp:nvSpPr>
        <dsp:cNvPr id="0" name=""/>
        <dsp:cNvSpPr/>
      </dsp:nvSpPr>
      <dsp:spPr>
        <a:xfrm rot="10800000">
          <a:off x="277257" y="2474130"/>
          <a:ext cx="1590645" cy="30239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Koja je uloga živčanog sustava čovjeka?</a:t>
          </a:r>
          <a:endParaRPr lang="hr-HR" sz="2100" kern="1200" dirty="0"/>
        </a:p>
      </dsp:txBody>
      <dsp:txXfrm rot="10800000">
        <a:off x="326175" y="2474130"/>
        <a:ext cx="1492809" cy="2975019"/>
      </dsp:txXfrm>
    </dsp:sp>
    <dsp:sp modelId="{65124854-E0F9-4FD1-AA16-45000E7D8920}">
      <dsp:nvSpPr>
        <dsp:cNvPr id="0" name=""/>
        <dsp:cNvSpPr/>
      </dsp:nvSpPr>
      <dsp:spPr>
        <a:xfrm>
          <a:off x="2026967" y="329884"/>
          <a:ext cx="1590645" cy="181436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C01FD2-6A17-433B-9563-DE0A7F01C686}">
      <dsp:nvSpPr>
        <dsp:cNvPr id="0" name=""/>
        <dsp:cNvSpPr/>
      </dsp:nvSpPr>
      <dsp:spPr>
        <a:xfrm rot="10800000">
          <a:off x="2026967" y="2474130"/>
          <a:ext cx="1590645" cy="30239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Opiši građu živčane stanice.</a:t>
          </a:r>
          <a:endParaRPr lang="hr-HR" sz="2100" kern="1200" dirty="0"/>
        </a:p>
      </dsp:txBody>
      <dsp:txXfrm rot="10800000">
        <a:off x="2075885" y="2474130"/>
        <a:ext cx="1492809" cy="2975019"/>
      </dsp:txXfrm>
    </dsp:sp>
    <dsp:sp modelId="{D9CAD8C7-91AA-422B-8CD2-1D98E6F15907}">
      <dsp:nvSpPr>
        <dsp:cNvPr id="0" name=""/>
        <dsp:cNvSpPr/>
      </dsp:nvSpPr>
      <dsp:spPr>
        <a:xfrm>
          <a:off x="3776677" y="329884"/>
          <a:ext cx="1590645" cy="18143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A8FC19-D5E2-446F-A8EB-B909FB2698B1}">
      <dsp:nvSpPr>
        <dsp:cNvPr id="0" name=""/>
        <dsp:cNvSpPr/>
      </dsp:nvSpPr>
      <dsp:spPr>
        <a:xfrm rot="10800000">
          <a:off x="3776677" y="2474130"/>
          <a:ext cx="1590645" cy="30239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Navedi uloge pojedinih dijelova središnjeg živčanog sustava.</a:t>
          </a:r>
          <a:endParaRPr lang="hr-HR" sz="2100" kern="1200" dirty="0"/>
        </a:p>
      </dsp:txBody>
      <dsp:txXfrm rot="10800000">
        <a:off x="3825595" y="2474130"/>
        <a:ext cx="1492809" cy="2975019"/>
      </dsp:txXfrm>
    </dsp:sp>
    <dsp:sp modelId="{8F275F4B-8097-490D-A035-A067FBF75379}">
      <dsp:nvSpPr>
        <dsp:cNvPr id="0" name=""/>
        <dsp:cNvSpPr/>
      </dsp:nvSpPr>
      <dsp:spPr>
        <a:xfrm>
          <a:off x="5526387" y="329884"/>
          <a:ext cx="1590645" cy="1814362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7750BB-B13D-4E42-B062-AA59B4195F8D}">
      <dsp:nvSpPr>
        <dsp:cNvPr id="0" name=""/>
        <dsp:cNvSpPr/>
      </dsp:nvSpPr>
      <dsp:spPr>
        <a:xfrm rot="10800000">
          <a:off x="5526387" y="2474130"/>
          <a:ext cx="1590645" cy="30239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Na koji način nas refleksni pokreti mogu očuvati od mogućih ozljeda?</a:t>
          </a:r>
          <a:endParaRPr lang="hr-HR" sz="2100" kern="1200" dirty="0"/>
        </a:p>
      </dsp:txBody>
      <dsp:txXfrm rot="10800000">
        <a:off x="5575305" y="2474130"/>
        <a:ext cx="1492809" cy="2975019"/>
      </dsp:txXfrm>
    </dsp:sp>
    <dsp:sp modelId="{2D623AED-282B-4BC7-96A5-2474A453B9D1}">
      <dsp:nvSpPr>
        <dsp:cNvPr id="0" name=""/>
        <dsp:cNvSpPr/>
      </dsp:nvSpPr>
      <dsp:spPr>
        <a:xfrm>
          <a:off x="7276096" y="329884"/>
          <a:ext cx="1590645" cy="18143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3D8607-2C2A-4C51-A92D-F2E40B430EA0}">
      <dsp:nvSpPr>
        <dsp:cNvPr id="0" name=""/>
        <dsp:cNvSpPr/>
      </dsp:nvSpPr>
      <dsp:spPr>
        <a:xfrm rot="10800000">
          <a:off x="7276096" y="2474130"/>
          <a:ext cx="1590645" cy="30239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Opiši uzroke, simptome i liječenje  jedne od bolesti živčanog sustava. </a:t>
          </a:r>
          <a:endParaRPr lang="hr-HR" sz="2100" kern="1200" dirty="0"/>
        </a:p>
      </dsp:txBody>
      <dsp:txXfrm rot="10800000">
        <a:off x="7325014" y="2474130"/>
        <a:ext cx="1492809" cy="297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6110C7B-1737-423B-98B3-31BACEEEE1A6}"/>
              </a:ext>
            </a:extLst>
          </p:cNvPr>
          <p:cNvSpPr txBox="1"/>
          <p:nvPr/>
        </p:nvSpPr>
        <p:spPr>
          <a:xfrm>
            <a:off x="2286000" y="506221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Reagiranje čovjeka na podražaje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1654C2-0E38-4064-ADFE-6A5F22EEB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37" y="914400"/>
            <a:ext cx="3099326" cy="3919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47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7264B17-6B31-4D33-BF4A-7218323371D2}"/>
              </a:ext>
            </a:extLst>
          </p:cNvPr>
          <p:cNvSpPr txBox="1"/>
          <p:nvPr/>
        </p:nvSpPr>
        <p:spPr>
          <a:xfrm>
            <a:off x="30480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Središnji živčani sustav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1FB9D4-87DB-4A99-AD7C-2A4401C0F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180748" cy="3348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DE716C7-763D-4ED2-A5B2-A6CB020BBBEE}"/>
              </a:ext>
            </a:extLst>
          </p:cNvPr>
          <p:cNvSpPr txBox="1"/>
          <p:nvPr/>
        </p:nvSpPr>
        <p:spPr>
          <a:xfrm>
            <a:off x="4038600" y="1491734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MOŽDANO DEBLO</a:t>
            </a:r>
          </a:p>
          <a:p>
            <a:endParaRPr lang="hr-HR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b="1" dirty="0"/>
              <a:t>povezuje </a:t>
            </a:r>
            <a:r>
              <a:rPr lang="hr-HR" dirty="0"/>
              <a:t>mozak i leđnu moždinu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dirty="0"/>
              <a:t>upravlja aktivnostima </a:t>
            </a:r>
            <a:r>
              <a:rPr lang="hr-HR" b="1" dirty="0"/>
              <a:t>bez naše volje</a:t>
            </a:r>
            <a:r>
              <a:rPr lang="hr-HR" dirty="0"/>
              <a:t>: rad srca, disanje, , stezanje glatkih mišića u stijenkama krvnih žila i refleksima-gutanje, kihanje, sužavanje zjenica</a:t>
            </a:r>
          </a:p>
          <a:p>
            <a:pPr lvl="1"/>
            <a:endParaRPr lang="hr-H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dirty="0"/>
              <a:t>u njemu se </a:t>
            </a:r>
            <a:r>
              <a:rPr lang="hr-HR" b="1" dirty="0"/>
              <a:t>križaju živčana vlakna- </a:t>
            </a:r>
            <a:r>
              <a:rPr lang="hr-HR" dirty="0"/>
              <a:t>npr. lijeva polovina mozga upravlja desnom stranom tijela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23E35154-0F9A-4515-9423-C5E8A6024CB9}"/>
              </a:ext>
            </a:extLst>
          </p:cNvPr>
          <p:cNvCxnSpPr>
            <a:cxnSpLocks/>
          </p:cNvCxnSpPr>
          <p:nvPr/>
        </p:nvCxnSpPr>
        <p:spPr>
          <a:xfrm flipH="1">
            <a:off x="1676400" y="2743200"/>
            <a:ext cx="838200" cy="2590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55AA0969-CD90-40CB-9012-AF86456823F9}"/>
              </a:ext>
            </a:extLst>
          </p:cNvPr>
          <p:cNvCxnSpPr>
            <a:cxnSpLocks/>
          </p:cNvCxnSpPr>
          <p:nvPr/>
        </p:nvCxnSpPr>
        <p:spPr>
          <a:xfrm>
            <a:off x="1676400" y="2895600"/>
            <a:ext cx="1676400" cy="2173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4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3B7F23F-1A18-4B08-922A-085405AC2417}"/>
              </a:ext>
            </a:extLst>
          </p:cNvPr>
          <p:cNvSpPr txBox="1"/>
          <p:nvPr/>
        </p:nvSpPr>
        <p:spPr>
          <a:xfrm>
            <a:off x="30480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Središnji živčani sustav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5E3DF72-29FD-4C09-BA85-A7218C313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09" y="1223654"/>
            <a:ext cx="5110791" cy="2967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413E84A-1A20-473D-87CE-2A1EBB6D7A95}"/>
              </a:ext>
            </a:extLst>
          </p:cNvPr>
          <p:cNvSpPr txBox="1"/>
          <p:nvPr/>
        </p:nvSpPr>
        <p:spPr>
          <a:xfrm>
            <a:off x="2209800" y="4343400"/>
            <a:ext cx="5257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LEĐNA MOŽDINA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smještena </a:t>
            </a:r>
            <a:r>
              <a:rPr lang="hr-HR" b="1" dirty="0"/>
              <a:t>u kanalu kralježnice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obavijena ovojnicama </a:t>
            </a:r>
            <a:r>
              <a:rPr lang="hr-HR" dirty="0"/>
              <a:t>+ </a:t>
            </a:r>
            <a:r>
              <a:rPr lang="hr-HR" b="1" dirty="0"/>
              <a:t>tekućina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 </a:t>
            </a:r>
            <a:r>
              <a:rPr lang="hr-HR" b="1" dirty="0"/>
              <a:t>središtu</a:t>
            </a:r>
            <a:r>
              <a:rPr lang="hr-HR" dirty="0"/>
              <a:t> se </a:t>
            </a:r>
            <a:r>
              <a:rPr lang="hr-HR" b="1" dirty="0"/>
              <a:t>nalaze tijela </a:t>
            </a:r>
            <a:r>
              <a:rPr lang="hr-HR" dirty="0"/>
              <a:t>živčanih stanica, a </a:t>
            </a:r>
            <a:r>
              <a:rPr lang="hr-HR" b="1" dirty="0"/>
              <a:t>vanjski</a:t>
            </a:r>
            <a:r>
              <a:rPr lang="hr-HR" dirty="0"/>
              <a:t> dio čine </a:t>
            </a:r>
            <a:r>
              <a:rPr lang="hr-HR" b="1" dirty="0"/>
              <a:t>vlakna</a:t>
            </a:r>
          </a:p>
        </p:txBody>
      </p:sp>
    </p:spTree>
    <p:extLst>
      <p:ext uri="{BB962C8B-B14F-4D97-AF65-F5344CB8AC3E}">
        <p14:creationId xmlns:p14="http://schemas.microsoft.com/office/powerpoint/2010/main" val="332675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9CDA4C7-5723-44D0-8A36-08FDC1D38F54}"/>
              </a:ext>
            </a:extLst>
          </p:cNvPr>
          <p:cNvSpPr txBox="1"/>
          <p:nvPr/>
        </p:nvSpPr>
        <p:spPr>
          <a:xfrm>
            <a:off x="2895600" y="685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Središnji živčani sustav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11A1326-C3E9-482F-B3C7-A2D4F03638AC}"/>
              </a:ext>
            </a:extLst>
          </p:cNvPr>
          <p:cNvSpPr txBox="1"/>
          <p:nvPr/>
        </p:nvSpPr>
        <p:spPr>
          <a:xfrm>
            <a:off x="4785283" y="1447800"/>
            <a:ext cx="4038600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ULOGE LEĐNE MOŽDINE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prenosi podražaj </a:t>
            </a:r>
            <a:r>
              <a:rPr lang="hr-HR" b="1" dirty="0"/>
              <a:t>iz periferije </a:t>
            </a:r>
            <a:r>
              <a:rPr lang="hr-HR" dirty="0"/>
              <a:t>tijela (</a:t>
            </a:r>
            <a:r>
              <a:rPr lang="hr-HR" b="1" dirty="0"/>
              <a:t>osjetilna</a:t>
            </a:r>
            <a:r>
              <a:rPr lang="hr-HR" dirty="0"/>
              <a:t> živčana vlakna) u </a:t>
            </a:r>
            <a:r>
              <a:rPr lang="hr-HR" b="1" dirty="0"/>
              <a:t>središnji</a:t>
            </a:r>
            <a:r>
              <a:rPr lang="hr-HR" dirty="0"/>
              <a:t> živčani sustav i obrnuto (</a:t>
            </a:r>
            <a:r>
              <a:rPr lang="hr-HR" b="1" dirty="0"/>
              <a:t>pokretačko</a:t>
            </a:r>
            <a:r>
              <a:rPr lang="hr-HR" dirty="0"/>
              <a:t> živčano vlakno)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sudjeluje u </a:t>
            </a:r>
            <a:r>
              <a:rPr lang="hr-HR" b="1" dirty="0"/>
              <a:t>refleksnim reakcijama </a:t>
            </a:r>
          </a:p>
          <a:p>
            <a:endParaRPr lang="hr-HR" dirty="0"/>
          </a:p>
          <a:p>
            <a:r>
              <a:rPr lang="hr-HR" b="1" dirty="0"/>
              <a:t>REFLEKSNI POKRETI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bez utjecaja naše volje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zaštitna uloga </a:t>
            </a:r>
            <a:r>
              <a:rPr lang="hr-HR" dirty="0"/>
              <a:t>leđne moždine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rasterećuje mozak </a:t>
            </a:r>
            <a:r>
              <a:rPr lang="hr-HR" dirty="0"/>
              <a:t>koji može izvoditi složenije procese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REFLEKSNI LUK- </a:t>
            </a:r>
            <a:r>
              <a:rPr lang="hr-HR" dirty="0"/>
              <a:t>put od podražaja do izvršenoga pokreta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60BAD54-4764-46B2-9ED2-34552BA32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24000"/>
            <a:ext cx="4229100" cy="2819400"/>
          </a:xfrm>
          <a:prstGeom prst="roundRect">
            <a:avLst>
              <a:gd name="adj" fmla="val 859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025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F2608B8-0294-4B40-BFA9-9C93C6D99D96}"/>
              </a:ext>
            </a:extLst>
          </p:cNvPr>
          <p:cNvSpPr txBox="1"/>
          <p:nvPr/>
        </p:nvSpPr>
        <p:spPr>
          <a:xfrm>
            <a:off x="2057400" y="685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Reagiranje čovjeka na podražaje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C9F5DC3-20E1-4F0D-88DC-88B9CC077D5C}"/>
              </a:ext>
            </a:extLst>
          </p:cNvPr>
          <p:cNvSpPr txBox="1"/>
          <p:nvPr/>
        </p:nvSpPr>
        <p:spPr>
          <a:xfrm>
            <a:off x="609600" y="5011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Zapiši!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8363C315-4540-44B5-89AD-73E08FDF1A70}"/>
              </a:ext>
            </a:extLst>
          </p:cNvPr>
          <p:cNvSpPr/>
          <p:nvPr/>
        </p:nvSpPr>
        <p:spPr>
          <a:xfrm>
            <a:off x="6477000" y="1359630"/>
            <a:ext cx="4174503" cy="387224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2" descr="animated-writer-image-0028">
            <a:extLst>
              <a:ext uri="{FF2B5EF4-FFF2-40B4-BE49-F238E27FC236}">
                <a16:creationId xmlns:a16="http://schemas.microsoft.com/office/drawing/2014/main" id="{C67F872C-12A5-4857-B258-B5419C1117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67" y="2628650"/>
            <a:ext cx="1095208" cy="10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2A234BA-AA3A-4048-96FB-F018492CE76F}"/>
              </a:ext>
            </a:extLst>
          </p:cNvPr>
          <p:cNvSpPr txBox="1"/>
          <p:nvPr/>
        </p:nvSpPr>
        <p:spPr>
          <a:xfrm>
            <a:off x="773784" y="1524000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ŽIVAC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veći broj </a:t>
            </a:r>
            <a:r>
              <a:rPr lang="hr-HR" b="1" dirty="0"/>
              <a:t>udruženih</a:t>
            </a:r>
            <a:r>
              <a:rPr lang="hr-HR" dirty="0"/>
              <a:t> živčanih vlakana </a:t>
            </a:r>
            <a:r>
              <a:rPr lang="hr-HR" b="1" dirty="0"/>
              <a:t>s krvnim žilama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/>
          </a:p>
          <a:p>
            <a:r>
              <a:rPr lang="hr-HR" b="1" dirty="0"/>
              <a:t>ŽIVČANA VLAKNA</a:t>
            </a:r>
          </a:p>
          <a:p>
            <a:pPr marL="342900" indent="-342900">
              <a:buAutoNum type="alphaLcParenR"/>
            </a:pPr>
            <a:r>
              <a:rPr lang="hr-HR" b="1" dirty="0"/>
              <a:t>osjetilna</a:t>
            </a:r>
            <a:endParaRPr lang="hr-HR" dirty="0"/>
          </a:p>
          <a:p>
            <a:r>
              <a:rPr lang="hr-HR" b="1" dirty="0"/>
              <a:t>b) pokretačka (motorička)</a:t>
            </a:r>
          </a:p>
          <a:p>
            <a:endParaRPr lang="hr-HR" b="1" dirty="0"/>
          </a:p>
          <a:p>
            <a:r>
              <a:rPr lang="hr-HR" b="1" dirty="0"/>
              <a:t>GLAVNI DIJELOVI MOZGA:</a:t>
            </a:r>
          </a:p>
          <a:p>
            <a:r>
              <a:rPr lang="hr-HR" b="1" dirty="0"/>
              <a:t>A) VELIKI MOZAK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moždana kora </a:t>
            </a:r>
            <a:r>
              <a:rPr lang="hr-HR" dirty="0"/>
              <a:t>(TIJELA ŽIVČANIH STANICA) </a:t>
            </a:r>
            <a:r>
              <a:rPr lang="hr-HR" b="1" dirty="0"/>
              <a:t>+ moždana srž </a:t>
            </a:r>
            <a:r>
              <a:rPr lang="hr-HR" dirty="0"/>
              <a:t>(ŽIVČANA VLAKNA)</a:t>
            </a:r>
          </a:p>
          <a:p>
            <a:r>
              <a:rPr lang="hr-HR" b="1" dirty="0"/>
              <a:t>B) MALI MOZAK-</a:t>
            </a:r>
            <a:r>
              <a:rPr lang="hr-HR" dirty="0"/>
              <a:t>središte za održavanje ravnoteže tijela</a:t>
            </a:r>
          </a:p>
          <a:p>
            <a:r>
              <a:rPr lang="hr-HR" b="1" dirty="0"/>
              <a:t>C) MOŽDANO DEBLO-</a:t>
            </a:r>
            <a:r>
              <a:rPr lang="hr-HR" dirty="0"/>
              <a:t> upravlja aktivnostima </a:t>
            </a:r>
            <a:r>
              <a:rPr lang="hr-HR" b="1" dirty="0"/>
              <a:t>bez naše volje</a:t>
            </a:r>
          </a:p>
          <a:p>
            <a:endParaRPr lang="hr-HR" dirty="0"/>
          </a:p>
          <a:p>
            <a:r>
              <a:rPr lang="hr-HR" b="1" dirty="0"/>
              <a:t>LEĐNA MOŽDINA-</a:t>
            </a:r>
            <a:r>
              <a:rPr lang="hr-HR" dirty="0"/>
              <a:t> upravlja refleksnim </a:t>
            </a:r>
            <a:r>
              <a:rPr lang="hr-HR" dirty="0" err="1"/>
              <a:t>pokrtima</a:t>
            </a:r>
            <a:r>
              <a:rPr lang="hr-HR" dirty="0"/>
              <a:t>, smanjuje moguće ozljede</a:t>
            </a:r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814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9170701-2EF5-4DE0-9ED4-10385A86339E}"/>
              </a:ext>
            </a:extLst>
          </p:cNvPr>
          <p:cNvSpPr txBox="1"/>
          <p:nvPr/>
        </p:nvSpPr>
        <p:spPr>
          <a:xfrm>
            <a:off x="1893116" y="566659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Očuvanje zdravlja živčanoga sustava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C2AD29A-5200-45CF-BF10-4795248182CD}"/>
              </a:ext>
            </a:extLst>
          </p:cNvPr>
          <p:cNvSpPr txBox="1"/>
          <p:nvPr/>
        </p:nvSpPr>
        <p:spPr>
          <a:xfrm>
            <a:off x="1295400" y="4232167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zdrava </a:t>
            </a:r>
            <a:r>
              <a:rPr lang="hr-HR" b="1" dirty="0"/>
              <a:t>prehrana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dovoljno sna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umni</a:t>
            </a:r>
            <a:r>
              <a:rPr lang="hr-HR" dirty="0"/>
              <a:t> rad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kretanje</a:t>
            </a:r>
            <a:r>
              <a:rPr lang="hr-HR" dirty="0"/>
              <a:t> i sportske aktivnosti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izbjegavanje</a:t>
            </a:r>
            <a:r>
              <a:rPr lang="hr-HR" dirty="0"/>
              <a:t> sredstava ovisnosti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dobra organizacija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smanjenje stresa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D00230D-7CF9-433A-B5D4-20A6EC436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718">
            <a:off x="4775401" y="1733457"/>
            <a:ext cx="3262684" cy="2175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DA5168F-6E46-4341-9938-FB6285753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3200401" cy="2133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DBC78A1-DD3D-4346-AB84-FAE3E7A204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85824"/>
            <a:ext cx="3405581" cy="2270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428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CE0CE57-7C68-4825-B6D4-CD37A424E86B}"/>
              </a:ext>
            </a:extLst>
          </p:cNvPr>
          <p:cNvSpPr txBox="1"/>
          <p:nvPr/>
        </p:nvSpPr>
        <p:spPr>
          <a:xfrm>
            <a:off x="914400" y="531167"/>
            <a:ext cx="654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</a:rPr>
              <a:t>Sredstva ovisnosti štetno djeluju na zdravlje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0EF325C-0795-4F97-88C5-864CCFBA8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465"/>
            <a:ext cx="9144000" cy="494853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21974F1-FC1A-48F4-A7C1-9A619FCCAD19}"/>
              </a:ext>
            </a:extLst>
          </p:cNvPr>
          <p:cNvSpPr txBox="1"/>
          <p:nvPr/>
        </p:nvSpPr>
        <p:spPr>
          <a:xfrm>
            <a:off x="2712462" y="44958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ovisnost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kriza ustezanja</a:t>
            </a:r>
            <a:r>
              <a:rPr lang="hr-HR" dirty="0">
                <a:solidFill>
                  <a:schemeClr val="bg1"/>
                </a:solidFill>
              </a:rPr>
              <a:t>/ apstinencijska kriza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PUŠENJE</a:t>
            </a:r>
            <a:r>
              <a:rPr lang="hr-HR" dirty="0">
                <a:solidFill>
                  <a:schemeClr val="bg1"/>
                </a:solidFill>
              </a:rPr>
              <a:t>-duhanski dim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ALKOHOLIZAM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NARKOMANIJA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F9B82E4-A827-4F24-8C27-CE5BB0E27F33}"/>
              </a:ext>
            </a:extLst>
          </p:cNvPr>
          <p:cNvSpPr txBox="1"/>
          <p:nvPr/>
        </p:nvSpPr>
        <p:spPr>
          <a:xfrm>
            <a:off x="381000" y="1371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sz="2000" dirty="0">
                <a:solidFill>
                  <a:schemeClr val="bg1"/>
                </a:solidFill>
              </a:rPr>
              <a:t>Raspravi u razredu o niže navedenim pojmovima.</a:t>
            </a:r>
          </a:p>
          <a:p>
            <a:pPr marL="342900" indent="-342900">
              <a:buAutoNum type="alphaLcParenR"/>
            </a:pPr>
            <a:r>
              <a:rPr lang="hr-HR" sz="2000" dirty="0">
                <a:solidFill>
                  <a:schemeClr val="bg1"/>
                </a:solidFill>
              </a:rPr>
              <a:t>Pročitaj u udžbeniku na str. 80.,81.,82. o štetnom djelovanju sredstava ovisnosti na zdravlje čovjeka. </a:t>
            </a:r>
          </a:p>
        </p:txBody>
      </p:sp>
    </p:spTree>
    <p:extLst>
      <p:ext uri="{BB962C8B-B14F-4D97-AF65-F5344CB8AC3E}">
        <p14:creationId xmlns:p14="http://schemas.microsoft.com/office/powerpoint/2010/main" val="291950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FE1BF49-B8E6-431B-96CD-BF52D95E1A97}"/>
              </a:ext>
            </a:extLst>
          </p:cNvPr>
          <p:cNvSpPr txBox="1"/>
          <p:nvPr/>
        </p:nvSpPr>
        <p:spPr>
          <a:xfrm>
            <a:off x="25908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Bolesti živčanoga sustava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47E84C7-3B25-46FF-8362-05694D593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94" y="1208986"/>
            <a:ext cx="5334000" cy="377091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5D4C956-3FB7-4845-9012-FD7F138A2E45}"/>
              </a:ext>
            </a:extLst>
          </p:cNvPr>
          <p:cNvSpPr txBox="1"/>
          <p:nvPr/>
        </p:nvSpPr>
        <p:spPr>
          <a:xfrm>
            <a:off x="381000" y="1708452"/>
            <a:ext cx="3188442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PADAVICA/ EPILEPSIJA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napadi </a:t>
            </a:r>
            <a:r>
              <a:rPr lang="hr-HR" b="1" dirty="0"/>
              <a:t>grčenja</a:t>
            </a:r>
            <a:r>
              <a:rPr lang="hr-HR" dirty="0"/>
              <a:t> tijela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gubitak svijesti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pojava pjene </a:t>
            </a:r>
            <a:r>
              <a:rPr lang="hr-HR" dirty="0"/>
              <a:t>na ustima, duboko disanje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ozljeda moždanog </a:t>
            </a:r>
            <a:r>
              <a:rPr lang="hr-HR" dirty="0" err="1"/>
              <a:t>tkiva</a:t>
            </a:r>
            <a:r>
              <a:rPr lang="hr-HR" dirty="0" err="1">
                <a:sym typeface="Wingdings" panose="05000000000000000000" pitchFamily="2" charset="2"/>
              </a:rPr>
              <a:t></a:t>
            </a:r>
            <a:r>
              <a:rPr lang="hr-HR" b="1" dirty="0" err="1"/>
              <a:t>poremećaj</a:t>
            </a:r>
            <a:r>
              <a:rPr lang="hr-HR" b="1" dirty="0"/>
              <a:t> </a:t>
            </a:r>
            <a:r>
              <a:rPr lang="hr-HR" dirty="0"/>
              <a:t>u prijenosu impulsa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EB9C0DF-B29F-4493-A716-7D40ECC8DDED}"/>
              </a:ext>
            </a:extLst>
          </p:cNvPr>
          <p:cNvSpPr txBox="1"/>
          <p:nvPr/>
        </p:nvSpPr>
        <p:spPr>
          <a:xfrm>
            <a:off x="1371600" y="514669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Prouči korake u pomaganju osobi pri epileptičnom napadaju ili nesvjestici.</a:t>
            </a:r>
          </a:p>
        </p:txBody>
      </p:sp>
    </p:spTree>
    <p:extLst>
      <p:ext uri="{BB962C8B-B14F-4D97-AF65-F5344CB8AC3E}">
        <p14:creationId xmlns:p14="http://schemas.microsoft.com/office/powerpoint/2010/main" val="299728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FE1BF49-B8E6-431B-96CD-BF52D95E1A97}"/>
              </a:ext>
            </a:extLst>
          </p:cNvPr>
          <p:cNvSpPr txBox="1"/>
          <p:nvPr/>
        </p:nvSpPr>
        <p:spPr>
          <a:xfrm>
            <a:off x="25908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Bolesti živčanoga sustava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0166550-695F-44DB-85ED-765BCE469400}"/>
              </a:ext>
            </a:extLst>
          </p:cNvPr>
          <p:cNvSpPr txBox="1"/>
          <p:nvPr/>
        </p:nvSpPr>
        <p:spPr>
          <a:xfrm>
            <a:off x="342506" y="1219200"/>
            <a:ext cx="2934093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POTRES MOZGA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uzrokuje ga </a:t>
            </a:r>
            <a:r>
              <a:rPr lang="hr-HR" b="1" dirty="0"/>
              <a:t>jači udarac </a:t>
            </a:r>
            <a:r>
              <a:rPr lang="hr-HR" dirty="0"/>
              <a:t>u glavu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kratkotrajna </a:t>
            </a:r>
            <a:r>
              <a:rPr lang="hr-HR" b="1" dirty="0"/>
              <a:t>nesvjestica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zaboravljanje</a:t>
            </a:r>
            <a:r>
              <a:rPr lang="hr-HR" dirty="0"/>
              <a:t> događaja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mučnina</a:t>
            </a:r>
            <a:r>
              <a:rPr lang="hr-HR" dirty="0"/>
              <a:t>, </a:t>
            </a:r>
            <a:r>
              <a:rPr lang="hr-HR" b="1" dirty="0"/>
              <a:t>glavobolja</a:t>
            </a:r>
          </a:p>
          <a:p>
            <a:r>
              <a:rPr lang="hr-HR" b="1" dirty="0"/>
              <a:t>LIJEČENJE: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liječnička pomoć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mirovanje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45BEEA7-8A4C-4A5A-9C33-9AA902986D3F}"/>
              </a:ext>
            </a:extLst>
          </p:cNvPr>
          <p:cNvSpPr txBox="1"/>
          <p:nvPr/>
        </p:nvSpPr>
        <p:spPr>
          <a:xfrm>
            <a:off x="3505200" y="1219200"/>
            <a:ext cx="2819400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MOŽDANA KAP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nepravilna</a:t>
            </a:r>
            <a:r>
              <a:rPr lang="hr-HR" dirty="0"/>
              <a:t> prehrana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starenje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stresni</a:t>
            </a:r>
            <a:r>
              <a:rPr lang="hr-HR" dirty="0"/>
              <a:t> način života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 stijenke krvnih žila se </a:t>
            </a:r>
            <a:r>
              <a:rPr lang="hr-HR" b="1" dirty="0"/>
              <a:t>taloži masnoća</a:t>
            </a:r>
            <a:r>
              <a:rPr lang="hr-HR" dirty="0">
                <a:sym typeface="Wingdings" panose="05000000000000000000" pitchFamily="2" charset="2"/>
              </a:rPr>
              <a:t> začepljenje i </a:t>
            </a:r>
            <a:r>
              <a:rPr lang="hr-HR" dirty="0" err="1">
                <a:sym typeface="Wingdings" panose="05000000000000000000" pitchFamily="2" charset="2"/>
              </a:rPr>
              <a:t>prsnuće</a:t>
            </a:r>
            <a:endParaRPr lang="hr-H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ym typeface="Wingdings" panose="05000000000000000000" pitchFamily="2" charset="2"/>
              </a:rPr>
              <a:t>moguća paraliza organa ili dijela tijela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2910653-7646-4AD1-91F2-A3F95B25BB98}"/>
              </a:ext>
            </a:extLst>
          </p:cNvPr>
          <p:cNvSpPr txBox="1"/>
          <p:nvPr/>
        </p:nvSpPr>
        <p:spPr>
          <a:xfrm>
            <a:off x="342506" y="4229457"/>
            <a:ext cx="2934093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GNOJNI MENINGITIS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upala moždanih opni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vrlo </a:t>
            </a:r>
            <a:r>
              <a:rPr lang="hr-HR" b="1" dirty="0"/>
              <a:t>teška</a:t>
            </a:r>
            <a:r>
              <a:rPr lang="hr-HR" dirty="0"/>
              <a:t> bolest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uzročnik- </a:t>
            </a:r>
            <a:r>
              <a:rPr lang="hr-HR" b="1" dirty="0"/>
              <a:t>bakterije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liječenje: </a:t>
            </a:r>
            <a:r>
              <a:rPr lang="hr-HR" b="1" dirty="0"/>
              <a:t>antibioticima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C835B4D-CC8C-4FD7-923A-C00DD90B52CC}"/>
              </a:ext>
            </a:extLst>
          </p:cNvPr>
          <p:cNvSpPr txBox="1"/>
          <p:nvPr/>
        </p:nvSpPr>
        <p:spPr>
          <a:xfrm>
            <a:off x="3505200" y="4264808"/>
            <a:ext cx="28194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VIRUSNI MENINGITIS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virusna upala moždanih opni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ukočenost vrata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8722B1F-DB90-412B-82BD-78D1D910575B}"/>
              </a:ext>
            </a:extLst>
          </p:cNvPr>
          <p:cNvSpPr txBox="1"/>
          <p:nvPr/>
        </p:nvSpPr>
        <p:spPr>
          <a:xfrm>
            <a:off x="6400800" y="1232555"/>
            <a:ext cx="25908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BJESNOĆA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virusna</a:t>
            </a:r>
            <a:r>
              <a:rPr lang="hr-HR" dirty="0"/>
              <a:t> upala mozga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čovjek se zarazi ukoliko ga ugrize u bijesan pas ili lisica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5F197E3-2F15-489F-B522-4C4CBE434C36}"/>
              </a:ext>
            </a:extLst>
          </p:cNvPr>
          <p:cNvSpPr txBox="1"/>
          <p:nvPr/>
        </p:nvSpPr>
        <p:spPr>
          <a:xfrm>
            <a:off x="6400800" y="3064479"/>
            <a:ext cx="25908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DJEČJA PARALIZA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virus napada središnji živčani sustav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uzetost </a:t>
            </a:r>
            <a:r>
              <a:rPr lang="hr-HR" dirty="0">
                <a:solidFill>
                  <a:schemeClr val="bg1"/>
                </a:solidFill>
              </a:rPr>
              <a:t>trupa i udova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8A3AF67-8D6A-4501-B1CD-A108E0178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2406"/>
            <a:ext cx="2590800" cy="1676728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835ABEA8-5DA1-4C03-9A61-BDBC949CCED0}"/>
              </a:ext>
            </a:extLst>
          </p:cNvPr>
          <p:cNvSpPr txBox="1"/>
          <p:nvPr/>
        </p:nvSpPr>
        <p:spPr>
          <a:xfrm>
            <a:off x="6477000" y="4342406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PSIHIČKI POREMEĆAJI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depresija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fobije/strahovi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opsesivno-kompulzivni poremećaji</a:t>
            </a:r>
          </a:p>
        </p:txBody>
      </p:sp>
    </p:spTree>
    <p:extLst>
      <p:ext uri="{BB962C8B-B14F-4D97-AF65-F5344CB8AC3E}">
        <p14:creationId xmlns:p14="http://schemas.microsoft.com/office/powerpoint/2010/main" val="4759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F2608B8-0294-4B40-BFA9-9C93C6D99D96}"/>
              </a:ext>
            </a:extLst>
          </p:cNvPr>
          <p:cNvSpPr txBox="1"/>
          <p:nvPr/>
        </p:nvSpPr>
        <p:spPr>
          <a:xfrm>
            <a:off x="2057400" y="685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Reagiranje čovjeka na podražaje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C9F5DC3-20E1-4F0D-88DC-88B9CC077D5C}"/>
              </a:ext>
            </a:extLst>
          </p:cNvPr>
          <p:cNvSpPr txBox="1"/>
          <p:nvPr/>
        </p:nvSpPr>
        <p:spPr>
          <a:xfrm>
            <a:off x="609600" y="5011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Zapiši!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8363C315-4540-44B5-89AD-73E08FDF1A70}"/>
              </a:ext>
            </a:extLst>
          </p:cNvPr>
          <p:cNvSpPr/>
          <p:nvPr/>
        </p:nvSpPr>
        <p:spPr>
          <a:xfrm>
            <a:off x="6477000" y="1359630"/>
            <a:ext cx="4174503" cy="387224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2" descr="animated-writer-image-0028">
            <a:extLst>
              <a:ext uri="{FF2B5EF4-FFF2-40B4-BE49-F238E27FC236}">
                <a16:creationId xmlns:a16="http://schemas.microsoft.com/office/drawing/2014/main" id="{C67F872C-12A5-4857-B258-B5419C1117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67" y="2628650"/>
            <a:ext cx="1095208" cy="10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2A234BA-AA3A-4048-96FB-F018492CE76F}"/>
              </a:ext>
            </a:extLst>
          </p:cNvPr>
          <p:cNvSpPr txBox="1"/>
          <p:nvPr/>
        </p:nvSpPr>
        <p:spPr>
          <a:xfrm>
            <a:off x="773784" y="1524000"/>
            <a:ext cx="594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Očuvanje zdravlja živčanog sustava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zdrava </a:t>
            </a:r>
            <a:r>
              <a:rPr lang="hr-HR" b="1" dirty="0"/>
              <a:t>prehrana, dovoljno sna, umni</a:t>
            </a:r>
            <a:r>
              <a:rPr lang="hr-HR" dirty="0"/>
              <a:t> rad, </a:t>
            </a:r>
            <a:r>
              <a:rPr lang="hr-HR" b="1" dirty="0"/>
              <a:t>kretanje</a:t>
            </a:r>
            <a:r>
              <a:rPr lang="hr-HR" dirty="0"/>
              <a:t> i sportske aktivnosti, </a:t>
            </a:r>
            <a:r>
              <a:rPr lang="hr-HR" b="1" dirty="0"/>
              <a:t>izbjegavanje</a:t>
            </a:r>
            <a:r>
              <a:rPr lang="hr-HR" dirty="0"/>
              <a:t> sredstava ovisnosti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r>
              <a:rPr lang="hr-HR" b="1" dirty="0"/>
              <a:t>BOLESTI ŽIVČANOGA SUSTAVA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potres mozga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padavica/epilepsija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moždana kap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virusni meningitis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gnojni meningitis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bjesnoća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dječja paraliza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psihički poremećaji</a:t>
            </a:r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792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0CAC879-3EFE-4AA6-A867-C53CB31E2474}"/>
              </a:ext>
            </a:extLst>
          </p:cNvPr>
          <p:cNvSpPr txBox="1"/>
          <p:nvPr/>
        </p:nvSpPr>
        <p:spPr>
          <a:xfrm>
            <a:off x="304800" y="685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PONAVLJANJE!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BD96F715-0DB4-4D96-90BD-C4AE99DAB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762543"/>
              </p:ext>
            </p:extLst>
          </p:nvPr>
        </p:nvGraphicFramePr>
        <p:xfrm>
          <a:off x="0" y="1055132"/>
          <a:ext cx="9144000" cy="5498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72C257A-D077-4124-8D7D-507B6712A089}"/>
              </a:ext>
            </a:extLst>
          </p:cNvPr>
          <p:cNvSpPr/>
          <p:nvPr/>
        </p:nvSpPr>
        <p:spPr>
          <a:xfrm>
            <a:off x="250105" y="1357968"/>
            <a:ext cx="1662260" cy="5498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09348C21-E04A-45AD-8A66-0F6A60C09E48}"/>
              </a:ext>
            </a:extLst>
          </p:cNvPr>
          <p:cNvSpPr/>
          <p:nvPr/>
        </p:nvSpPr>
        <p:spPr>
          <a:xfrm>
            <a:off x="1994751" y="1356397"/>
            <a:ext cx="1662260" cy="5498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2C2A0A78-645F-403A-8CE8-F198565CCBAF}"/>
              </a:ext>
            </a:extLst>
          </p:cNvPr>
          <p:cNvSpPr/>
          <p:nvPr/>
        </p:nvSpPr>
        <p:spPr>
          <a:xfrm>
            <a:off x="3740870" y="1358361"/>
            <a:ext cx="1662260" cy="5498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9385102F-3A3D-4BF6-B098-6A07FFF32E32}"/>
              </a:ext>
            </a:extLst>
          </p:cNvPr>
          <p:cNvSpPr/>
          <p:nvPr/>
        </p:nvSpPr>
        <p:spPr>
          <a:xfrm>
            <a:off x="5486989" y="1357968"/>
            <a:ext cx="1662260" cy="5498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27B9A022-96B4-4161-93D9-E60E10038DBE}"/>
              </a:ext>
            </a:extLst>
          </p:cNvPr>
          <p:cNvSpPr/>
          <p:nvPr/>
        </p:nvSpPr>
        <p:spPr>
          <a:xfrm>
            <a:off x="7248231" y="1357968"/>
            <a:ext cx="1662260" cy="5498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7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6989C89-E86D-4D66-A094-1AE93A8C1300}"/>
              </a:ext>
            </a:extLst>
          </p:cNvPr>
          <p:cNvSpPr txBox="1"/>
          <p:nvPr/>
        </p:nvSpPr>
        <p:spPr>
          <a:xfrm>
            <a:off x="2895600" y="67401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Živčani sustav čovjeka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3FA1B85-BB62-4828-ADA6-80519CC6CEE8}"/>
              </a:ext>
            </a:extLst>
          </p:cNvPr>
          <p:cNvSpPr txBox="1"/>
          <p:nvPr/>
        </p:nvSpPr>
        <p:spPr>
          <a:xfrm>
            <a:off x="381000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kontrolira, upravlja i povezuje </a:t>
            </a:r>
            <a:r>
              <a:rPr lang="hr-HR" dirty="0"/>
              <a:t>funkcije koje obavljaju različiti organi unutar organizma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C4E563F-404A-484B-8CC8-5E93471187D6}"/>
              </a:ext>
            </a:extLst>
          </p:cNvPr>
          <p:cNvSpPr txBox="1"/>
          <p:nvPr/>
        </p:nvSpPr>
        <p:spPr>
          <a:xfrm>
            <a:off x="570656" y="2114439"/>
            <a:ext cx="3505200" cy="175432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b="1" dirty="0"/>
              <a:t>SREDIŠNJI ŽIVČANI SUSTAV</a:t>
            </a:r>
          </a:p>
          <a:p>
            <a:pPr marL="342900" indent="-342900">
              <a:buAutoNum type="arabicPeriod"/>
            </a:pPr>
            <a:r>
              <a:rPr lang="hr-HR" dirty="0"/>
              <a:t>mozak</a:t>
            </a:r>
          </a:p>
          <a:p>
            <a:pPr marL="342900" indent="-342900">
              <a:buAutoNum type="arabicPeriod"/>
            </a:pPr>
            <a:r>
              <a:rPr lang="hr-HR" dirty="0"/>
              <a:t>leđna (kralježnična) moždina</a:t>
            </a:r>
          </a:p>
          <a:p>
            <a:endParaRPr lang="hr-HR" dirty="0"/>
          </a:p>
          <a:p>
            <a:r>
              <a:rPr lang="hr-HR" b="1" dirty="0"/>
              <a:t>b) PERIFERNI ŽIVČANI SUSTAV</a:t>
            </a:r>
          </a:p>
          <a:p>
            <a:pPr marL="342900" indent="-342900">
              <a:buAutoNum type="arabicPeriod"/>
            </a:pPr>
            <a:r>
              <a:rPr lang="hr-HR" dirty="0"/>
              <a:t>živci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9A8E9FA-AEF4-4F03-9B97-54C75360F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4" y="3962400"/>
            <a:ext cx="1961919" cy="261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CB18E42-71ED-487B-8C90-AFFCFED1896C}"/>
              </a:ext>
            </a:extLst>
          </p:cNvPr>
          <p:cNvSpPr txBox="1"/>
          <p:nvPr/>
        </p:nvSpPr>
        <p:spPr>
          <a:xfrm>
            <a:off x="4550004" y="18008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živčane stanice</a:t>
            </a:r>
            <a:r>
              <a:rPr lang="hr-HR" dirty="0">
                <a:sym typeface="Wingdings" panose="05000000000000000000" pitchFamily="2" charset="2"/>
              </a:rPr>
              <a:t> živčano tkivo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08F5247-CF90-421F-9DDD-9453EF808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4308" y="1614490"/>
            <a:ext cx="2437620" cy="37089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E5533374-54EF-4393-ADD4-16D2D6E0C35F}"/>
              </a:ext>
            </a:extLst>
          </p:cNvPr>
          <p:cNvSpPr txBox="1"/>
          <p:nvPr/>
        </p:nvSpPr>
        <p:spPr>
          <a:xfrm>
            <a:off x="2438400" y="4823936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b="1" dirty="0"/>
              <a:t>svjesne</a:t>
            </a:r>
            <a:r>
              <a:rPr lang="hr-HR" dirty="0"/>
              <a:t> aktivnosti </a:t>
            </a:r>
            <a:r>
              <a:rPr lang="hr-HR" u="sng" dirty="0"/>
              <a:t>pod </a:t>
            </a:r>
            <a:r>
              <a:rPr lang="hr-HR" dirty="0"/>
              <a:t>našom </a:t>
            </a:r>
            <a:r>
              <a:rPr lang="hr-HR" b="1" dirty="0"/>
              <a:t>kontrolom</a:t>
            </a:r>
            <a:r>
              <a:rPr lang="hr-HR" dirty="0"/>
              <a:t> (središte za upravljanje smješteno u kori mozga)- dok čitaš ovaj tekst</a:t>
            </a:r>
          </a:p>
          <a:p>
            <a:pPr marL="342900" indent="-342900">
              <a:buAutoNum type="alphaLcParenR"/>
            </a:pPr>
            <a:r>
              <a:rPr lang="hr-HR" b="1" dirty="0" err="1"/>
              <a:t>nevjesne</a:t>
            </a:r>
            <a:r>
              <a:rPr lang="hr-HR" b="1" dirty="0"/>
              <a:t> aktivnosti </a:t>
            </a:r>
            <a:r>
              <a:rPr lang="hr-HR" b="1" u="sng" dirty="0"/>
              <a:t>bez</a:t>
            </a:r>
            <a:r>
              <a:rPr lang="hr-HR" b="1" dirty="0"/>
              <a:t> naše kontrole </a:t>
            </a:r>
            <a:r>
              <a:rPr lang="hr-HR" dirty="0"/>
              <a:t>- kucanje srca, disanje…</a:t>
            </a:r>
          </a:p>
          <a:p>
            <a:pPr marL="342900" indent="-342900">
              <a:buAutoNum type="alphaLcParenR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živčani sustav može </a:t>
            </a:r>
            <a:r>
              <a:rPr lang="hr-HR" b="1" dirty="0"/>
              <a:t>ubrzati rad organa ili usporiti</a:t>
            </a:r>
          </a:p>
        </p:txBody>
      </p:sp>
    </p:spTree>
    <p:extLst>
      <p:ext uri="{BB962C8B-B14F-4D97-AF65-F5344CB8AC3E}">
        <p14:creationId xmlns:p14="http://schemas.microsoft.com/office/powerpoint/2010/main" val="315134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4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C1563AB-55CC-4157-B153-06BB59B73B28}"/>
              </a:ext>
            </a:extLst>
          </p:cNvPr>
          <p:cNvSpPr txBox="1"/>
          <p:nvPr/>
        </p:nvSpPr>
        <p:spPr>
          <a:xfrm>
            <a:off x="33528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Živčana stanica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0F4D77B-095E-45BF-8132-8B62F4FB14EE}"/>
              </a:ext>
            </a:extLst>
          </p:cNvPr>
          <p:cNvSpPr txBox="1"/>
          <p:nvPr/>
        </p:nvSpPr>
        <p:spPr>
          <a:xfrm>
            <a:off x="304800" y="1071265"/>
            <a:ext cx="838200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b="1" dirty="0"/>
          </a:p>
          <a:p>
            <a:r>
              <a:rPr lang="hr-HR" b="1" dirty="0"/>
              <a:t>ŽIVČANE STANICE ili NEURONI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osnovne </a:t>
            </a:r>
            <a:r>
              <a:rPr lang="hr-HR" b="1" dirty="0"/>
              <a:t>građevne i funkcionalne </a:t>
            </a:r>
            <a:r>
              <a:rPr lang="hr-HR" dirty="0"/>
              <a:t>jedinice živčanoga sustava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u="sng" dirty="0"/>
              <a:t>DIJELOVI:</a:t>
            </a:r>
          </a:p>
          <a:p>
            <a:pPr marL="342900" indent="-342900">
              <a:buAutoNum type="alphaLcParenR"/>
            </a:pPr>
            <a:r>
              <a:rPr lang="hr-HR" b="1" dirty="0"/>
              <a:t>tijelo s jezgrom</a:t>
            </a:r>
          </a:p>
          <a:p>
            <a:pPr marL="342900" indent="-342900">
              <a:buAutoNum type="alphaLcParenR"/>
            </a:pPr>
            <a:r>
              <a:rPr lang="hr-HR" b="1" dirty="0"/>
              <a:t>kratki ogranci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primaju podražaje (</a:t>
            </a:r>
            <a:r>
              <a:rPr lang="hr-HR" u="sng" dirty="0" err="1"/>
              <a:t>podražljivost</a:t>
            </a:r>
            <a:r>
              <a:rPr lang="hr-HR" dirty="0"/>
              <a:t>)</a:t>
            </a:r>
          </a:p>
          <a:p>
            <a:endParaRPr lang="hr-HR" dirty="0"/>
          </a:p>
          <a:p>
            <a:pPr marL="342900" indent="-342900">
              <a:buAutoNum type="alphaLcParenR"/>
            </a:pPr>
            <a:r>
              <a:rPr lang="hr-HR" b="1" dirty="0"/>
              <a:t>dugi ogranak-živčano vlakno</a:t>
            </a:r>
            <a:r>
              <a:rPr lang="hr-HR" dirty="0">
                <a:sym typeface="Wingdings" panose="05000000000000000000" pitchFamily="2" charset="2"/>
              </a:rPr>
              <a:t> </a:t>
            </a:r>
          </a:p>
          <a:p>
            <a:r>
              <a:rPr lang="hr-HR" dirty="0">
                <a:sym typeface="Wingdings" panose="05000000000000000000" pitchFamily="2" charset="2"/>
              </a:rPr>
              <a:t>       završne nožice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ym typeface="Wingdings" panose="05000000000000000000" pitchFamily="2" charset="2"/>
              </a:rPr>
              <a:t>provodi podražaje (</a:t>
            </a:r>
            <a:r>
              <a:rPr lang="hr-HR" u="sng" dirty="0">
                <a:sym typeface="Wingdings" panose="05000000000000000000" pitchFamily="2" charset="2"/>
              </a:rPr>
              <a:t>provodljivost</a:t>
            </a:r>
            <a:r>
              <a:rPr lang="hr-HR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ym typeface="Wingdings" panose="05000000000000000000" pitchFamily="2" charset="2"/>
              </a:rPr>
              <a:t>obavijen ovojnicom –štiti, usmjerava </a:t>
            </a:r>
            <a:r>
              <a:rPr lang="hr-HR" dirty="0" err="1">
                <a:sym typeface="Wingdings" panose="05000000000000000000" pitchFamily="2" charset="2"/>
              </a:rPr>
              <a:t>podražje</a:t>
            </a:r>
            <a:r>
              <a:rPr lang="hr-HR" dirty="0">
                <a:sym typeface="Wingdings" panose="05000000000000000000" pitchFamily="2" charset="2"/>
              </a:rPr>
              <a:t>, omogućuje brz prijenos valova električne struje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ym typeface="Wingdings" panose="05000000000000000000" pitchFamily="2" charset="2"/>
              </a:rPr>
              <a:t>električni signal-</a:t>
            </a:r>
            <a:r>
              <a:rPr lang="hr-HR" b="1" dirty="0">
                <a:sym typeface="Wingdings" panose="05000000000000000000" pitchFamily="2" charset="2"/>
              </a:rPr>
              <a:t>živčani impuls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>
              <a:sym typeface="Wingdings" panose="05000000000000000000" pitchFamily="2" charset="2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B85957-FB17-426C-9F42-67EAE40A7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14" y="1981200"/>
            <a:ext cx="4724400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B72BD58-CF3A-41C6-A3CA-6223F11B16C1}"/>
              </a:ext>
            </a:extLst>
          </p:cNvPr>
          <p:cNvSpPr txBox="1"/>
          <p:nvPr/>
        </p:nvSpPr>
        <p:spPr>
          <a:xfrm>
            <a:off x="4813561" y="4191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Model živčane stanice-rad učenika</a:t>
            </a:r>
          </a:p>
        </p:txBody>
      </p:sp>
    </p:spTree>
    <p:extLst>
      <p:ext uri="{BB962C8B-B14F-4D97-AF65-F5344CB8AC3E}">
        <p14:creationId xmlns:p14="http://schemas.microsoft.com/office/powerpoint/2010/main" val="306214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00567D0-58E1-42FC-85BE-7534F72CEC39}"/>
              </a:ext>
            </a:extLst>
          </p:cNvPr>
          <p:cNvSpPr txBox="1"/>
          <p:nvPr/>
        </p:nvSpPr>
        <p:spPr>
          <a:xfrm>
            <a:off x="838200" y="603797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SINAPSA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međuprostor</a:t>
            </a:r>
            <a:r>
              <a:rPr lang="hr-HR" dirty="0"/>
              <a:t> između dvije živčane stanice</a:t>
            </a:r>
          </a:p>
          <a:p>
            <a:endParaRPr lang="hr-HR" dirty="0"/>
          </a:p>
          <a:p>
            <a:r>
              <a:rPr lang="hr-HR" dirty="0"/>
              <a:t>           </a:t>
            </a:r>
            <a:r>
              <a:rPr lang="hr-HR" b="1" dirty="0"/>
              <a:t>živčani impuls </a:t>
            </a:r>
            <a:r>
              <a:rPr lang="hr-HR" dirty="0"/>
              <a:t>(jedan smjer)</a:t>
            </a:r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                       ↓</a:t>
            </a:r>
          </a:p>
          <a:p>
            <a:r>
              <a:rPr lang="hr-HR" b="1" dirty="0"/>
              <a:t>kratki ogranci </a:t>
            </a:r>
            <a:r>
              <a:rPr lang="hr-HR" dirty="0"/>
              <a:t>1. živčane stanice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                     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        </a:t>
            </a:r>
            <a:r>
              <a:rPr lang="hr-HR" b="1" dirty="0">
                <a:sym typeface="Wingdings" panose="05000000000000000000" pitchFamily="2" charset="2"/>
              </a:rPr>
              <a:t>tijelo </a:t>
            </a:r>
            <a:r>
              <a:rPr lang="hr-HR" dirty="0">
                <a:sym typeface="Wingdings" panose="05000000000000000000" pitchFamily="2" charset="2"/>
              </a:rPr>
              <a:t>živčane stanice</a:t>
            </a:r>
          </a:p>
          <a:p>
            <a:r>
              <a:rPr lang="hr-HR" dirty="0">
                <a:sym typeface="Wingdings" panose="05000000000000000000" pitchFamily="2" charset="2"/>
              </a:rPr>
              <a:t>                       ↓</a:t>
            </a:r>
          </a:p>
          <a:p>
            <a:r>
              <a:rPr lang="hr-HR" b="1" dirty="0">
                <a:sym typeface="Wingdings" panose="05000000000000000000" pitchFamily="2" charset="2"/>
              </a:rPr>
              <a:t>            dugi </a:t>
            </a:r>
            <a:r>
              <a:rPr lang="hr-HR" dirty="0">
                <a:sym typeface="Wingdings" panose="05000000000000000000" pitchFamily="2" charset="2"/>
              </a:rPr>
              <a:t>ogranak</a:t>
            </a:r>
          </a:p>
          <a:p>
            <a:r>
              <a:rPr lang="hr-HR" dirty="0">
                <a:sym typeface="Wingdings" panose="05000000000000000000" pitchFamily="2" charset="2"/>
              </a:rPr>
              <a:t>                      ↓</a:t>
            </a:r>
          </a:p>
          <a:p>
            <a:r>
              <a:rPr lang="hr-HR" dirty="0">
                <a:sym typeface="Wingdings" panose="05000000000000000000" pitchFamily="2" charset="2"/>
              </a:rPr>
              <a:t>          </a:t>
            </a:r>
            <a:r>
              <a:rPr lang="hr-HR" b="1" dirty="0">
                <a:sym typeface="Wingdings" panose="05000000000000000000" pitchFamily="2" charset="2"/>
              </a:rPr>
              <a:t>završne nožice</a:t>
            </a:r>
          </a:p>
          <a:p>
            <a:r>
              <a:rPr lang="hr-HR" dirty="0">
                <a:sym typeface="Wingdings" panose="05000000000000000000" pitchFamily="2" charset="2"/>
              </a:rPr>
              <a:t>                      ↓</a:t>
            </a:r>
          </a:p>
          <a:p>
            <a:r>
              <a:rPr lang="hr-HR" dirty="0">
                <a:sym typeface="Wingdings" panose="05000000000000000000" pitchFamily="2" charset="2"/>
              </a:rPr>
              <a:t>    izlučivanje </a:t>
            </a:r>
            <a:r>
              <a:rPr lang="hr-HR" b="1" u="sng" dirty="0">
                <a:sym typeface="Wingdings" panose="05000000000000000000" pitchFamily="2" charset="2"/>
              </a:rPr>
              <a:t>kemijske tvari </a:t>
            </a:r>
            <a:r>
              <a:rPr lang="hr-HR" dirty="0">
                <a:sym typeface="Wingdings" panose="05000000000000000000" pitchFamily="2" charset="2"/>
              </a:rPr>
              <a:t>u  </a:t>
            </a:r>
          </a:p>
          <a:p>
            <a:r>
              <a:rPr lang="hr-HR" dirty="0">
                <a:sym typeface="Wingdings" panose="05000000000000000000" pitchFamily="2" charset="2"/>
              </a:rPr>
              <a:t>      sinaptičku pukotinu</a:t>
            </a:r>
          </a:p>
          <a:p>
            <a:r>
              <a:rPr lang="hr-HR" dirty="0">
                <a:sym typeface="Wingdings" panose="05000000000000000000" pitchFamily="2" charset="2"/>
              </a:rPr>
              <a:t>                      ↓</a:t>
            </a:r>
          </a:p>
          <a:p>
            <a:r>
              <a:rPr lang="hr-HR" b="1" dirty="0">
                <a:sym typeface="Wingdings" panose="05000000000000000000" pitchFamily="2" charset="2"/>
              </a:rPr>
              <a:t>promjena </a:t>
            </a:r>
            <a:r>
              <a:rPr lang="hr-HR" b="1" u="sng" dirty="0">
                <a:sym typeface="Wingdings" panose="05000000000000000000" pitchFamily="2" charset="2"/>
              </a:rPr>
              <a:t>električnog</a:t>
            </a:r>
            <a:r>
              <a:rPr lang="hr-HR" b="1" dirty="0">
                <a:sym typeface="Wingdings" panose="05000000000000000000" pitchFamily="2" charset="2"/>
              </a:rPr>
              <a:t> </a:t>
            </a:r>
            <a:r>
              <a:rPr lang="hr-HR" dirty="0">
                <a:sym typeface="Wingdings" panose="05000000000000000000" pitchFamily="2" charset="2"/>
              </a:rPr>
              <a:t>naboja </a:t>
            </a:r>
          </a:p>
          <a:p>
            <a:r>
              <a:rPr lang="hr-HR" dirty="0">
                <a:sym typeface="Wingdings" panose="05000000000000000000" pitchFamily="2" charset="2"/>
              </a:rPr>
              <a:t>             2.živčane stanice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F3611AD-52EC-4605-A814-1224C78A8E42}"/>
              </a:ext>
            </a:extLst>
          </p:cNvPr>
          <p:cNvSpPr txBox="1"/>
          <p:nvPr/>
        </p:nvSpPr>
        <p:spPr>
          <a:xfrm>
            <a:off x="4953000" y="617281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Živčana stanica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B2E0E9E-D06E-4554-A7D8-A7D6DE43D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60" y="1276674"/>
            <a:ext cx="350520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0FCDBCD-03A4-404E-BF2D-995AFD417725}"/>
              </a:ext>
            </a:extLst>
          </p:cNvPr>
          <p:cNvSpPr txBox="1"/>
          <p:nvPr/>
        </p:nvSpPr>
        <p:spPr>
          <a:xfrm>
            <a:off x="5009560" y="5409722"/>
            <a:ext cx="413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Modeli živčane stanice-radovi učenika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5482393-DD7B-4E0C-B148-F4BE0B08A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38047"/>
            <a:ext cx="350520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223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F2608B8-0294-4B40-BFA9-9C93C6D99D96}"/>
              </a:ext>
            </a:extLst>
          </p:cNvPr>
          <p:cNvSpPr txBox="1"/>
          <p:nvPr/>
        </p:nvSpPr>
        <p:spPr>
          <a:xfrm>
            <a:off x="2057400" y="685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Reagiranje čovjeka na podražaje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C9F5DC3-20E1-4F0D-88DC-88B9CC077D5C}"/>
              </a:ext>
            </a:extLst>
          </p:cNvPr>
          <p:cNvSpPr txBox="1"/>
          <p:nvPr/>
        </p:nvSpPr>
        <p:spPr>
          <a:xfrm>
            <a:off x="609600" y="5011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Zapiši!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1B2AFBB-E448-4CCA-8585-8A9845EA9E14}"/>
              </a:ext>
            </a:extLst>
          </p:cNvPr>
          <p:cNvSpPr txBox="1"/>
          <p:nvPr/>
        </p:nvSpPr>
        <p:spPr>
          <a:xfrm>
            <a:off x="457200" y="1600200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ŽIVČANI SUSTAV- prima podražaje i reagira na njih</a:t>
            </a:r>
          </a:p>
          <a:p>
            <a:endParaRPr lang="hr-HR" b="1" dirty="0"/>
          </a:p>
          <a:p>
            <a:pPr marL="342900" indent="-342900">
              <a:buAutoNum type="alphaLcParenR"/>
            </a:pPr>
            <a:r>
              <a:rPr lang="hr-HR" b="1" dirty="0"/>
              <a:t>SREDIŠNJI ŽIVČANI SUSTAV</a:t>
            </a:r>
          </a:p>
          <a:p>
            <a:pPr marL="342900" indent="-342900">
              <a:buAutoNum type="arabicPeriod"/>
            </a:pPr>
            <a:r>
              <a:rPr lang="hr-HR" dirty="0"/>
              <a:t>mozak</a:t>
            </a:r>
          </a:p>
          <a:p>
            <a:pPr marL="342900" indent="-342900">
              <a:buAutoNum type="arabicPeriod"/>
            </a:pPr>
            <a:r>
              <a:rPr lang="hr-HR" dirty="0"/>
              <a:t>leđna (kralježnična) moždina</a:t>
            </a:r>
          </a:p>
          <a:p>
            <a:r>
              <a:rPr lang="hr-HR" b="1" dirty="0"/>
              <a:t>b) PERIFERNI ŽIVČANI SUSTAV</a:t>
            </a:r>
          </a:p>
          <a:p>
            <a:pPr marL="342900" indent="-342900">
              <a:buAutoNum type="arabicPeriod"/>
            </a:pPr>
            <a:r>
              <a:rPr lang="hr-HR" dirty="0"/>
              <a:t>živci</a:t>
            </a:r>
          </a:p>
          <a:p>
            <a:pPr marL="342900" indent="-342900">
              <a:buAutoNum type="arabicPeriod"/>
            </a:pPr>
            <a:endParaRPr lang="hr-HR" dirty="0"/>
          </a:p>
          <a:p>
            <a:r>
              <a:rPr lang="hr-HR" b="1" dirty="0"/>
              <a:t>ŽIVČANE STANICE ili NEURONI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osnovne </a:t>
            </a:r>
            <a:r>
              <a:rPr lang="hr-HR" b="1" dirty="0"/>
              <a:t>građevne i funkcionalne </a:t>
            </a:r>
            <a:r>
              <a:rPr lang="hr-HR" dirty="0"/>
              <a:t>jedinice živčanoga sustava</a:t>
            </a:r>
          </a:p>
          <a:p>
            <a:pPr marL="342900" indent="-342900">
              <a:buAutoNum type="alphaLcParenR"/>
            </a:pPr>
            <a:r>
              <a:rPr lang="hr-HR" b="1" dirty="0"/>
              <a:t>tijelo s jezgrom</a:t>
            </a:r>
          </a:p>
          <a:p>
            <a:pPr marL="342900" indent="-342900">
              <a:buAutoNum type="alphaLcParenR"/>
            </a:pPr>
            <a:r>
              <a:rPr lang="hr-HR" b="1" dirty="0"/>
              <a:t>kratki ogranci- </a:t>
            </a:r>
            <a:r>
              <a:rPr lang="hr-HR" dirty="0"/>
              <a:t>primaju podražaje (</a:t>
            </a:r>
            <a:r>
              <a:rPr lang="hr-HR" u="sng" dirty="0" err="1"/>
              <a:t>podražljivost</a:t>
            </a:r>
            <a:r>
              <a:rPr lang="hr-HR" dirty="0"/>
              <a:t>)</a:t>
            </a:r>
          </a:p>
          <a:p>
            <a:pPr marL="342900" indent="-342900">
              <a:buAutoNum type="alphaLcParenR"/>
            </a:pPr>
            <a:r>
              <a:rPr lang="hr-HR" b="1" dirty="0"/>
              <a:t>dugi ogranak-živčano vlakno (</a:t>
            </a:r>
            <a:r>
              <a:rPr lang="hr-HR" dirty="0"/>
              <a:t>provodljivost</a:t>
            </a:r>
            <a:r>
              <a:rPr lang="hr-HR" b="1" dirty="0"/>
              <a:t>)</a:t>
            </a:r>
            <a:r>
              <a:rPr lang="hr-HR" dirty="0">
                <a:sym typeface="Wingdings" panose="05000000000000000000" pitchFamily="2" charset="2"/>
              </a:rPr>
              <a:t> završne nožice</a:t>
            </a:r>
          </a:p>
          <a:p>
            <a:endParaRPr lang="hr-HR" dirty="0"/>
          </a:p>
          <a:p>
            <a:r>
              <a:rPr lang="hr-HR" b="1" dirty="0"/>
              <a:t>SINAPSA- međuprostor</a:t>
            </a:r>
            <a:r>
              <a:rPr lang="hr-HR" dirty="0"/>
              <a:t> između dvije živčane stanice</a:t>
            </a:r>
          </a:p>
          <a:p>
            <a:endParaRPr lang="hr-HR" b="1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8363C315-4540-44B5-89AD-73E08FDF1A70}"/>
              </a:ext>
            </a:extLst>
          </p:cNvPr>
          <p:cNvSpPr/>
          <p:nvPr/>
        </p:nvSpPr>
        <p:spPr>
          <a:xfrm>
            <a:off x="6477000" y="1359630"/>
            <a:ext cx="4174503" cy="38722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2" descr="animated-writer-image-0028">
            <a:extLst>
              <a:ext uri="{FF2B5EF4-FFF2-40B4-BE49-F238E27FC236}">
                <a16:creationId xmlns:a16="http://schemas.microsoft.com/office/drawing/2014/main" id="{C67F872C-12A5-4857-B258-B5419C1117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67" y="2628650"/>
            <a:ext cx="1095208" cy="10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8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59ADDD9-A08D-4A04-A78F-F8B658B6CE56}"/>
              </a:ext>
            </a:extLst>
          </p:cNvPr>
          <p:cNvSpPr txBox="1"/>
          <p:nvPr/>
        </p:nvSpPr>
        <p:spPr>
          <a:xfrm>
            <a:off x="30480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Periferni živčani sustav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99D6E19-DE35-4320-96D1-07C99F799E57}"/>
              </a:ext>
            </a:extLst>
          </p:cNvPr>
          <p:cNvSpPr txBox="1"/>
          <p:nvPr/>
        </p:nvSpPr>
        <p:spPr>
          <a:xfrm>
            <a:off x="533400" y="123533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ŽIVAC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veći broj </a:t>
            </a:r>
            <a:r>
              <a:rPr lang="hr-HR" b="1" dirty="0"/>
              <a:t>udruženih</a:t>
            </a:r>
            <a:r>
              <a:rPr lang="hr-HR" dirty="0"/>
              <a:t> živčanih vlakana </a:t>
            </a:r>
            <a:r>
              <a:rPr lang="hr-HR" b="1" dirty="0"/>
              <a:t>s krvnim žilama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D31100B-5D16-4FC1-92D0-593EC9FFE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12059"/>
            <a:ext cx="3048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98F71B1-6A4B-487B-9103-395A7B4E3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8" y="2133600"/>
            <a:ext cx="3236472" cy="3161892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222253C-AA4F-41F0-BA54-017DB13C3C43}"/>
              </a:ext>
            </a:extLst>
          </p:cNvPr>
          <p:cNvSpPr txBox="1"/>
          <p:nvPr/>
        </p:nvSpPr>
        <p:spPr>
          <a:xfrm>
            <a:off x="4572000" y="2057400"/>
            <a:ext cx="44196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ŽIVČANA VLAKNA</a:t>
            </a:r>
          </a:p>
          <a:p>
            <a:pPr marL="342900" indent="-342900">
              <a:buAutoNum type="alphaLcParenR"/>
            </a:pPr>
            <a:r>
              <a:rPr lang="hr-HR" b="1" dirty="0"/>
              <a:t>osjetilna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provode impulse od osjetilnoga </a:t>
            </a:r>
            <a:r>
              <a:rPr lang="hr-HR" dirty="0" err="1"/>
              <a:t>ordana</a:t>
            </a:r>
            <a:r>
              <a:rPr lang="hr-HR" dirty="0"/>
              <a:t> do mozga i leđne moždine</a:t>
            </a:r>
          </a:p>
          <a:p>
            <a:endParaRPr lang="hr-HR" dirty="0"/>
          </a:p>
          <a:p>
            <a:r>
              <a:rPr lang="hr-HR" b="1" dirty="0"/>
              <a:t>b) pokretačka (motorička)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šalju naredbe iz mozga i leđne moždine u mišiće i druge organe</a:t>
            </a:r>
          </a:p>
        </p:txBody>
      </p:sp>
    </p:spTree>
    <p:extLst>
      <p:ext uri="{BB962C8B-B14F-4D97-AF65-F5344CB8AC3E}">
        <p14:creationId xmlns:p14="http://schemas.microsoft.com/office/powerpoint/2010/main" val="385632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F8406B4-07AC-4556-A310-FE95D888F353}"/>
              </a:ext>
            </a:extLst>
          </p:cNvPr>
          <p:cNvSpPr txBox="1"/>
          <p:nvPr/>
        </p:nvSpPr>
        <p:spPr>
          <a:xfrm>
            <a:off x="30480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Središnji živčani sustav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BDE65F9-75C8-40FB-91AA-70F1B28A6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5" y="1828800"/>
            <a:ext cx="4205140" cy="352635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988E7EC-8722-4D42-8387-2E55D2B753E6}"/>
              </a:ext>
            </a:extLst>
          </p:cNvPr>
          <p:cNvSpPr txBox="1"/>
          <p:nvPr/>
        </p:nvSpPr>
        <p:spPr>
          <a:xfrm>
            <a:off x="5007204" y="1609627"/>
            <a:ext cx="3657600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MOZAK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upravljački</a:t>
            </a:r>
            <a:r>
              <a:rPr lang="hr-HR" dirty="0"/>
              <a:t> centar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obrađuje informacije </a:t>
            </a:r>
            <a:r>
              <a:rPr lang="hr-HR" dirty="0"/>
              <a:t>na temelju podražaja iz okoline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omogućuje razmišljanje, čitanje, pamćenje…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smješten u </a:t>
            </a:r>
            <a:r>
              <a:rPr lang="hr-HR" b="1" dirty="0"/>
              <a:t>lubanji</a:t>
            </a:r>
            <a:r>
              <a:rPr lang="hr-HR" dirty="0"/>
              <a:t>-obavijen trima </a:t>
            </a:r>
            <a:r>
              <a:rPr lang="hr-HR" b="1" dirty="0"/>
              <a:t>ovojnicama</a:t>
            </a:r>
            <a:r>
              <a:rPr lang="hr-HR" dirty="0"/>
              <a:t> + </a:t>
            </a:r>
            <a:r>
              <a:rPr lang="hr-HR" b="1" dirty="0"/>
              <a:t>tekućina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053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046CC0A-CC49-4564-B2FF-31EED22D77A6}"/>
              </a:ext>
            </a:extLst>
          </p:cNvPr>
          <p:cNvSpPr txBox="1"/>
          <p:nvPr/>
        </p:nvSpPr>
        <p:spPr>
          <a:xfrm>
            <a:off x="2971800" y="685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Središnji živčani sustav</a:t>
            </a:r>
          </a:p>
        </p:txBody>
      </p:sp>
      <p:pic>
        <p:nvPicPr>
          <p:cNvPr id="5" name="Slika 4" descr="Slika na kojoj se prikazuje velik, sjedenje, voće, div&#10;&#10;Opis je automatski generiran">
            <a:extLst>
              <a:ext uri="{FF2B5EF4-FFF2-40B4-BE49-F238E27FC236}">
                <a16:creationId xmlns:a16="http://schemas.microsoft.com/office/drawing/2014/main" id="{EA9B9C95-B163-444A-B544-6DC609BD0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3600"/>
            <a:ext cx="2895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3B0F7E2-BCC2-4433-9298-1555BB541A23}"/>
              </a:ext>
            </a:extLst>
          </p:cNvPr>
          <p:cNvSpPr txBox="1"/>
          <p:nvPr/>
        </p:nvSpPr>
        <p:spPr>
          <a:xfrm>
            <a:off x="457200" y="1876337"/>
            <a:ext cx="4724400" cy="36933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VELIKI MOZAK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moždana kora </a:t>
            </a:r>
            <a:r>
              <a:rPr lang="hr-HR" dirty="0"/>
              <a:t>(TIJELA ŽIVČANIH STANICA) </a:t>
            </a:r>
            <a:r>
              <a:rPr lang="hr-HR" b="1" dirty="0"/>
              <a:t>+ moždana srž </a:t>
            </a:r>
            <a:r>
              <a:rPr lang="hr-HR" dirty="0"/>
              <a:t>(ŽIVČANA VLAKNA)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naborana površina-</a:t>
            </a:r>
            <a:r>
              <a:rPr lang="hr-HR" b="1" dirty="0"/>
              <a:t>brazde</a:t>
            </a:r>
            <a:r>
              <a:rPr lang="hr-HR" dirty="0"/>
              <a:t>/udubine i </a:t>
            </a:r>
            <a:r>
              <a:rPr lang="hr-HR" b="1" dirty="0"/>
              <a:t>vijuge</a:t>
            </a:r>
            <a:r>
              <a:rPr lang="hr-HR" dirty="0"/>
              <a:t>/izbočenja (LIJEVA I DESNA POLUTKA)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naboranost-povećava površinu (veći broj i bolje veze među živčanim stanicama)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moždana središta- </a:t>
            </a:r>
            <a:r>
              <a:rPr lang="hr-HR" dirty="0"/>
              <a:t>vid, sluh, mišljenje…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430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F8406B4-07AC-4556-A310-FE95D888F353}"/>
              </a:ext>
            </a:extLst>
          </p:cNvPr>
          <p:cNvSpPr txBox="1"/>
          <p:nvPr/>
        </p:nvSpPr>
        <p:spPr>
          <a:xfrm>
            <a:off x="30480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Središnji živčani sustav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BDE65F9-75C8-40FB-91AA-70F1B28A6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205140" cy="352635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988E7EC-8722-4D42-8387-2E55D2B753E6}"/>
              </a:ext>
            </a:extLst>
          </p:cNvPr>
          <p:cNvSpPr txBox="1"/>
          <p:nvPr/>
        </p:nvSpPr>
        <p:spPr>
          <a:xfrm>
            <a:off x="5105400" y="1724085"/>
            <a:ext cx="3657600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MALI MOZAK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 </a:t>
            </a:r>
            <a:r>
              <a:rPr lang="hr-HR" b="1" dirty="0"/>
              <a:t>stražnjem</a:t>
            </a:r>
            <a:r>
              <a:rPr lang="hr-HR" dirty="0"/>
              <a:t> dijelu lubanje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naboran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isti raspored </a:t>
            </a:r>
            <a:r>
              <a:rPr lang="hr-HR" dirty="0"/>
              <a:t>tijela i vlakana živčanih stanica kao kod velikog mozga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usklađuje voljne pokrete</a:t>
            </a:r>
            <a:r>
              <a:rPr lang="hr-HR" dirty="0"/>
              <a:t>-precizne radnje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središte za održavanje ravnoteže tijela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8150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919</Words>
  <Application>Microsoft Office PowerPoint</Application>
  <PresentationFormat>On-screen Show (4:3)</PresentationFormat>
  <Paragraphs>237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Miksic</dc:creator>
  <cp:lastModifiedBy>Ana Kodžoman</cp:lastModifiedBy>
  <cp:revision>52</cp:revision>
  <dcterms:created xsi:type="dcterms:W3CDTF">2006-08-16T00:00:00Z</dcterms:created>
  <dcterms:modified xsi:type="dcterms:W3CDTF">2020-10-18T21:05:16Z</dcterms:modified>
</cp:coreProperties>
</file>